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Proxima Nova"/>
      <p:regular r:id="rId48"/>
      <p:bold r:id="rId49"/>
      <p:italic r:id="rId50"/>
      <p:boldItalic r:id="rId51"/>
    </p:embeddedFont>
    <p:embeddedFont>
      <p:font typeface="Netflix Sans"/>
      <p:regular r:id="rId52"/>
      <p:bold r:id="rId53"/>
    </p:embeddedFont>
    <p:embeddedFont>
      <p:font typeface="Netflix Sans Light"/>
      <p:regular r:id="rId54"/>
      <p:bold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ProximaNova-regular.fntdata"/><Relationship Id="rId47" Type="http://schemas.openxmlformats.org/officeDocument/2006/relationships/slide" Target="slides/slide42.xml"/><Relationship Id="rId49" Type="http://schemas.openxmlformats.org/officeDocument/2006/relationships/font" Target="fonts/ProximaNov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roximaNova-boldItalic.fntdata"/><Relationship Id="rId50" Type="http://schemas.openxmlformats.org/officeDocument/2006/relationships/font" Target="fonts/ProximaNova-italic.fntdata"/><Relationship Id="rId53" Type="http://schemas.openxmlformats.org/officeDocument/2006/relationships/font" Target="fonts/NetflixSans-bold.fntdata"/><Relationship Id="rId52" Type="http://schemas.openxmlformats.org/officeDocument/2006/relationships/font" Target="fonts/NetflixSans-regular.fntdata"/><Relationship Id="rId11" Type="http://schemas.openxmlformats.org/officeDocument/2006/relationships/slide" Target="slides/slide6.xml"/><Relationship Id="rId55" Type="http://schemas.openxmlformats.org/officeDocument/2006/relationships/font" Target="fonts/NetflixSansLight-bold.fntdata"/><Relationship Id="rId10" Type="http://schemas.openxmlformats.org/officeDocument/2006/relationships/slide" Target="slides/slide5.xml"/><Relationship Id="rId54" Type="http://schemas.openxmlformats.org/officeDocument/2006/relationships/font" Target="fonts/NetflixSansLight-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2b48bd7e95_0_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b48bd7e9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0554367a3_1_2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0554367a3_1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There’s more of each, as with any tool. Be quick to get to more interesting topics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0554367a3_1_2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0554367a3_1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Don’t spent too long here, just a quick note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0554367a3_1_25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0554367a3_1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Talk about nteract ecosystem for a second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0554367a3_1_27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0554367a3_1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1"/>
                </a:solidFill>
              </a:rPr>
              <a:t>Explain that papermill lets you parameterize a notebook and save the run to a custom location.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0554367a3_1_28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0554367a3_1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These can be remote locations / services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0554367a3_1_29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0554367a3_1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Any json inputs are valid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3fc680ec97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fc680ec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0554367a3_1_2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0554367a3_1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Discuss how this makes notebooks operate like other functional operators and how it alleviates the problems with notebooks in production systems (for scheduling)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3fc680ec97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fc680ec9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Finally, the title of the talk. Apologize for spending long on some library :D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3fc680ec97_0_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fc680ec9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What scheduler we use isn’t super important to notebook execution.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3fc680ec97_0_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fc680ec9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Who-am-I introduction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3fc680ec97_0_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fc680ec9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Easy right? Well, there’s more nuance to what you want to accomplish, but the shared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3fc680ec97_0_7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fc680ec9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Launch a container and call papermill parameterized to the run information. Needs kernels for notebooks to execute against and the libraries you want to provide to users.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3fc680ec97_0_6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fc680ec9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Lots of possible items to consider. Pick what you need for your business needs. Talk about the choice at Netflix.</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3fc680ec97_0_9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fc680ec9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If defining work is easy but expressing when and how to run that work is not we lose a key benefit.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3fc680ec97_0_10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fc680ec9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Walk through how these attributes map to the scheduled work. Talk about how more options are available.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3fc680ec97_0_8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fc680ec9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Talk about how we can translate the yaml file to a scheduled graph of notebooks. </a:t>
            </a:r>
            <a:r>
              <a:rPr lang="en"/>
              <a:t>Explain what a DAG is.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3fc680ec97_0_1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fc680ec97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Connecting the value of notebooks back to the larger problem space.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3fc680ec97_0_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fc680ec9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3fc680ec97_0_1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fc680ec9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Notebooks change how we debug this diagram. Our input interface is also our debug interface.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3fc680ec97_0_1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fc680ec9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Here’s where notebooks shine for us. Simplify the evaluation process of what occurred.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2b48bd7e95_0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b48bd7e9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Or maybe “why not”? Setup that we’re going to try convincing you this is compelling.</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3fc680ec97_0_1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fc680ec97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If you run your notebook on a notebook server against the same image, you can fix issues without needing to mock the execution environment or code.</a:t>
            </a:r>
            <a:endParaRPr/>
          </a:p>
          <a:p>
            <a:pPr indent="0" lvl="0" marL="0" rtl="0">
              <a:spcBef>
                <a:spcPts val="0"/>
              </a:spcBef>
              <a:spcAft>
                <a:spcPts val="0"/>
              </a:spcAft>
              <a:buNone/>
            </a:pPr>
            <a:r>
              <a:rPr lang="en"/>
              <a:t>More self-service friendly.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3fc680ec97_0_1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fc680ec97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3fc680ec97_0_1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fc680ec97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When not followed, this is where a lot of notebooks leave the realm of shareable and enter the realm of one-offs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3fc680ec97_0_16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fc680ec97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chemeClr val="dk1"/>
                </a:solidFill>
              </a:rPr>
              <a:t>When not followed, this is where a lot of notebooks leave the realm of shareable and enter the realm of one-offs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3fc680ec97_0_16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fc680ec97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These are just guidelines, we violate them all the time. But like coding conventions they set a rule of thumb which lends themselves to better outcomes.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3fc680ec97_0_17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fc680ec97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3fc680ec97_0_18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fc680ec97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Or use the python API instead of the CLI.</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3fc680ec97_0_18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fc680ec97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We can further test that the notebook executes in the scheduler environment as it would in production. We can test that the scheduler parameters map correctly. And we can chain notebook executions when the notebook you’re testing does not denote success when no errors occur.</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3fc680ec97_0_19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fc680ec97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3fc680ec97_0_20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fc680ec97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0554367a3_1_8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0554367a3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Talk about how we’re growing as an organization and the scope of users who benefit from access to our data is expanding. We needed to re-evaluate our tooling to meet this need</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3fc680ec97_0_20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fc680ec97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Or use the python API instead of the CLI.</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3fc680ec97_0_2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fc680ec97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Mention tech blog and following talks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3fc680ec97_0_2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fc680ec97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Try to leave at least 7 minutes here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3fdb0e3001_0_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fdb0e300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0554367a3_1_1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0554367a3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Highlight notebooks as a good interface for our future users. Denote that these attributes are all desired by the target audience</a:t>
            </a:r>
            <a:endParaRPr/>
          </a:p>
          <a:p>
            <a:pPr indent="0" lvl="0" marL="0" rtl="0">
              <a:lnSpc>
                <a:spcPct val="115000"/>
              </a:lnSpc>
              <a:spcBef>
                <a:spcPts val="0"/>
              </a:spcBef>
              <a:spcAft>
                <a:spcPts val="0"/>
              </a:spcAft>
              <a:buNone/>
            </a:pPr>
            <a:r>
              <a:rPr lang="en"/>
              <a:t>Reproducible, Collected in a single place, Accessible to anyone with a single url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0554367a3_1_24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0554367a3_1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1"/>
                </a:solidFill>
              </a:rPr>
              <a:t>We’re not crazy, we swear!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0554367a3_1_17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0554367a3_1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Before we talk about scheduling, let’s dive into some attributes of notebooks and where we need some better guarantees for the interface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0554367a3_1_2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0554367a3_1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Talk about what needs to be overcome to reach success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tflix Light Grey + Red Stack" type="title">
  <p:cSld name="TITLE">
    <p:bg>
      <p:bgPr>
        <a:solidFill>
          <a:srgbClr val="F5F5F1"/>
        </a:solidFill>
      </p:bgPr>
    </p:bg>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go Crop 3">
  <p:cSld name="CUSTOM_4">
    <p:bg>
      <p:bgPr>
        <a:solidFill>
          <a:srgbClr val="221F1F"/>
        </a:solidFill>
      </p:bgPr>
    </p:bg>
    <p:spTree>
      <p:nvGrpSpPr>
        <p:cNvPr id="25" name="Shape 25"/>
        <p:cNvGrpSpPr/>
        <p:nvPr/>
      </p:nvGrpSpPr>
      <p:grpSpPr>
        <a:xfrm>
          <a:off x="0" y="0"/>
          <a:ext cx="0" cy="0"/>
          <a:chOff x="0" y="0"/>
          <a:chExt cx="0" cy="0"/>
        </a:xfrm>
      </p:grpSpPr>
      <p:pic>
        <p:nvPicPr>
          <p:cNvPr id="26" name="Google Shape;26;p11"/>
          <p:cNvPicPr preferRelativeResize="0"/>
          <p:nvPr/>
        </p:nvPicPr>
        <p:blipFill rotWithShape="1">
          <a:blip r:embed="rId2">
            <a:alphaModFix/>
          </a:blip>
          <a:srcRect b="-12999" l="-3034" r="32142" t="47443"/>
          <a:stretch/>
        </p:blipFill>
        <p:spPr>
          <a:xfrm>
            <a:off x="6076800" y="-6850"/>
            <a:ext cx="3067200" cy="51572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titleOnly">
  <p:cSld name="TITLE_ONLY">
    <p:bg>
      <p:bgPr>
        <a:solidFill>
          <a:srgbClr val="FFFFFF"/>
        </a:solidFill>
      </p:bgPr>
    </p:bg>
    <p:spTree>
      <p:nvGrpSpPr>
        <p:cNvPr id="27" name="Shape 27"/>
        <p:cNvGrpSpPr/>
        <p:nvPr/>
      </p:nvGrpSpPr>
      <p:grpSpPr>
        <a:xfrm>
          <a:off x="0" y="0"/>
          <a:ext cx="0" cy="0"/>
          <a:chOff x="0" y="0"/>
          <a:chExt cx="0" cy="0"/>
        </a:xfrm>
      </p:grpSpPr>
      <p:pic>
        <p:nvPicPr>
          <p:cNvPr descr="Logo_Footer.png" id="28" name="Google Shape;28;p12"/>
          <p:cNvPicPr preferRelativeResize="0"/>
          <p:nvPr/>
        </p:nvPicPr>
        <p:blipFill rotWithShape="1">
          <a:blip r:embed="rId2">
            <a:alphaModFix/>
          </a:blip>
          <a:srcRect b="0" l="0" r="0" t="0"/>
          <a:stretch/>
        </p:blipFill>
        <p:spPr>
          <a:xfrm>
            <a:off x="0" y="0"/>
            <a:ext cx="9144000" cy="514350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_8">
    <p:bg>
      <p:bgPr>
        <a:solidFill>
          <a:srgbClr val="FFFFFF"/>
        </a:solidFill>
      </p:bgPr>
    </p:bg>
    <p:spTree>
      <p:nvGrpSpPr>
        <p:cNvPr id="29" name="Shape 29"/>
        <p:cNvGrpSpPr/>
        <p:nvPr/>
      </p:nvGrpSpPr>
      <p:grpSpPr>
        <a:xfrm>
          <a:off x="0" y="0"/>
          <a:ext cx="0" cy="0"/>
          <a:chOff x="0" y="0"/>
          <a:chExt cx="0" cy="0"/>
        </a:xfrm>
      </p:grpSpPr>
      <p:pic>
        <p:nvPicPr>
          <p:cNvPr descr="N_Footer.png" id="30" name="Google Shape;30;p13"/>
          <p:cNvPicPr preferRelativeResize="0"/>
          <p:nvPr/>
        </p:nvPicPr>
        <p:blipFill>
          <a:blip r:embed="rId2">
            <a:alphaModFix/>
          </a:blip>
          <a:stretch>
            <a:fillRect/>
          </a:stretch>
        </p:blipFill>
        <p:spPr>
          <a:xfrm>
            <a:off x="0" y="0"/>
            <a:ext cx="9143988"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ivider">
  <p:cSld name="CAPTION_ONLY">
    <p:bg>
      <p:bgPr>
        <a:solidFill>
          <a:srgbClr val="221F1F"/>
        </a:solidFill>
      </p:bgPr>
    </p:bg>
    <p:spTree>
      <p:nvGrpSpPr>
        <p:cNvPr id="31" name="Shape 3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ideo Slide" type="blank">
  <p:cSld name="BLANK">
    <p:bg>
      <p:bgPr>
        <a:solidFill>
          <a:srgbClr val="000000"/>
        </a:solidFill>
      </p:bgPr>
    </p:bg>
    <p:spTree>
      <p:nvGrpSpPr>
        <p:cNvPr id="32" name="Shape 3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tflix Light Grey + Red Stack" type="title">
  <p:cSld name="TITLE">
    <p:bg>
      <p:bgPr>
        <a:solidFill>
          <a:srgbClr val="F5F5F1"/>
        </a:solidFill>
      </p:bgPr>
    </p:bg>
    <p:spTree>
      <p:nvGrpSpPr>
        <p:cNvPr id="36" name="Shape 36"/>
        <p:cNvGrpSpPr/>
        <p:nvPr/>
      </p:nvGrpSpPr>
      <p:grpSpPr>
        <a:xfrm>
          <a:off x="0" y="0"/>
          <a:ext cx="0" cy="0"/>
          <a:chOff x="0" y="0"/>
          <a:chExt cx="0" cy="0"/>
        </a:xfrm>
      </p:grpSpPr>
      <p:pic>
        <p:nvPicPr>
          <p:cNvPr id="37" name="Google Shape;37;p17"/>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tflix Dark Grey + Red Stack" type="tx">
  <p:cSld name="TITLE_AND_BODY">
    <p:bg>
      <p:bgPr>
        <a:solidFill>
          <a:srgbClr val="221F1F"/>
        </a:solidFill>
      </p:bgPr>
    </p:bg>
    <p:spTree>
      <p:nvGrpSpPr>
        <p:cNvPr id="38" name="Shape 38"/>
        <p:cNvGrpSpPr/>
        <p:nvPr/>
      </p:nvGrpSpPr>
      <p:grpSpPr>
        <a:xfrm>
          <a:off x="0" y="0"/>
          <a:ext cx="0" cy="0"/>
          <a:chOff x="0" y="0"/>
          <a:chExt cx="0" cy="0"/>
        </a:xfrm>
      </p:grpSpPr>
      <p:pic>
        <p:nvPicPr>
          <p:cNvPr id="39" name="Google Shape;39;p18"/>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age / Divider">
  <p:cSld name="CUSTOM_6">
    <p:bg>
      <p:bgPr>
        <a:solidFill>
          <a:srgbClr val="221F1F"/>
        </a:solidFill>
      </p:bgPr>
    </p:bg>
    <p:spTree>
      <p:nvGrpSpPr>
        <p:cNvPr id="40" name="Shape 40"/>
        <p:cNvGrpSpPr/>
        <p:nvPr/>
      </p:nvGrpSpPr>
      <p:grpSpPr>
        <a:xfrm>
          <a:off x="0" y="0"/>
          <a:ext cx="0" cy="0"/>
          <a:chOff x="0" y="0"/>
          <a:chExt cx="0" cy="0"/>
        </a:xfrm>
      </p:grpSpPr>
      <p:pic>
        <p:nvPicPr>
          <p:cNvPr descr="N_Slide_Stacks.png" id="41" name="Google Shape;41;p19"/>
          <p:cNvPicPr preferRelativeResize="0"/>
          <p:nvPr/>
        </p:nvPicPr>
        <p:blipFill rotWithShape="1">
          <a:blip r:embed="rId2">
            <a:alphaModFix/>
          </a:blip>
          <a:srcRect b="0" l="8849" r="25108" t="0"/>
          <a:stretch/>
        </p:blipFill>
        <p:spPr>
          <a:xfrm>
            <a:off x="0" y="0"/>
            <a:ext cx="6038849" cy="51435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4">
  <p:cSld name="CUSTOM_7">
    <p:spTree>
      <p:nvGrpSpPr>
        <p:cNvPr id="42" name="Shape 42"/>
        <p:cNvGrpSpPr/>
        <p:nvPr/>
      </p:nvGrpSpPr>
      <p:grpSpPr>
        <a:xfrm>
          <a:off x="0" y="0"/>
          <a:ext cx="0" cy="0"/>
          <a:chOff x="0" y="0"/>
          <a:chExt cx="0" cy="0"/>
        </a:xfrm>
      </p:grpSpPr>
      <p:pic>
        <p:nvPicPr>
          <p:cNvPr id="43" name="Google Shape;43;p20"/>
          <p:cNvPicPr preferRelativeResize="0"/>
          <p:nvPr/>
        </p:nvPicPr>
        <p:blipFill rotWithShape="1">
          <a:blip r:embed="rId2">
            <a:alphaModFix/>
          </a:blip>
          <a:srcRect b="0" l="8740" r="24176" t="0"/>
          <a:stretch/>
        </p:blipFill>
        <p:spPr>
          <a:xfrm>
            <a:off x="0" y="0"/>
            <a:ext cx="6134100" cy="51435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ner pages " type="twoColTx">
  <p:cSld name="TITLE_AND_TWO_COLUMNS">
    <p:bg>
      <p:bgPr>
        <a:solidFill>
          <a:srgbClr val="FFFFFF"/>
        </a:solidFill>
      </p:bgPr>
    </p:bg>
    <p:spTree>
      <p:nvGrpSpPr>
        <p:cNvPr id="44" name="Shape 44"/>
        <p:cNvGrpSpPr/>
        <p:nvPr/>
      </p:nvGrpSpPr>
      <p:grpSpPr>
        <a:xfrm>
          <a:off x="0" y="0"/>
          <a:ext cx="0" cy="0"/>
          <a:chOff x="0" y="0"/>
          <a:chExt cx="0" cy="0"/>
        </a:xfrm>
      </p:grpSpPr>
      <p:sp>
        <p:nvSpPr>
          <p:cNvPr id="45" name="Google Shape;45;p21"/>
          <p:cNvSpPr/>
          <p:nvPr/>
        </p:nvSpPr>
        <p:spPr>
          <a:xfrm>
            <a:off x="190500" y="4860050"/>
            <a:ext cx="1435800" cy="930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descr="Logo_Footer.png" id="46" name="Google Shape;46;p21"/>
          <p:cNvPicPr preferRelativeResize="0"/>
          <p:nvPr/>
        </p:nvPicPr>
        <p:blipFill rotWithShape="1">
          <a:blip r:embed="rId2">
            <a:alphaModFix/>
          </a:blip>
          <a:srcRect b="0" l="0" r="0" t="0"/>
          <a:stretch/>
        </p:blipFill>
        <p:spPr>
          <a:xfrm>
            <a:off x="0" y="0"/>
            <a:ext cx="9144000" cy="514350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tflix Dark Grey + Red Stack" type="tx">
  <p:cSld name="TITLE_AND_BODY">
    <p:bg>
      <p:bgPr>
        <a:solidFill>
          <a:srgbClr val="221F1F"/>
        </a:solidFill>
      </p:bgPr>
    </p:bg>
    <p:spTree>
      <p:nvGrpSpPr>
        <p:cNvPr id="10" name="Shape 10"/>
        <p:cNvGrpSpPr/>
        <p:nvPr/>
      </p:nvGrpSpPr>
      <p:grpSpPr>
        <a:xfrm>
          <a:off x="0" y="0"/>
          <a:ext cx="0" cy="0"/>
          <a:chOff x="0" y="0"/>
          <a:chExt cx="0" cy="0"/>
        </a:xfrm>
      </p:grpSpPr>
      <p:pic>
        <p:nvPicPr>
          <p:cNvPr id="11" name="Google Shape;11;p3"/>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CUSTOM_1">
    <p:bg>
      <p:bgPr>
        <a:solidFill>
          <a:srgbClr val="F3F3F3"/>
        </a:solidFill>
      </p:bgPr>
    </p:bg>
    <p:spTree>
      <p:nvGrpSpPr>
        <p:cNvPr id="47" name="Shape 4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p:cSld name="CUSTOM_2">
    <p:bg>
      <p:bgPr>
        <a:solidFill>
          <a:srgbClr val="221F1F"/>
        </a:solidFill>
      </p:bgPr>
    </p:bg>
    <p:spTree>
      <p:nvGrpSpPr>
        <p:cNvPr id="48" name="Shape 48"/>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ymbol Crop 2">
  <p:cSld name="CUSTOM_3">
    <p:bg>
      <p:bgPr>
        <a:solidFill>
          <a:srgbClr val="221F1F"/>
        </a:solidFill>
      </p:bgPr>
    </p:bg>
    <p:spTree>
      <p:nvGrpSpPr>
        <p:cNvPr id="49" name="Shape 49"/>
        <p:cNvGrpSpPr/>
        <p:nvPr/>
      </p:nvGrpSpPr>
      <p:grpSpPr>
        <a:xfrm>
          <a:off x="0" y="0"/>
          <a:ext cx="0" cy="0"/>
          <a:chOff x="0" y="0"/>
          <a:chExt cx="0" cy="0"/>
        </a:xfrm>
      </p:grpSpPr>
      <p:pic>
        <p:nvPicPr>
          <p:cNvPr id="50" name="Google Shape;50;p24"/>
          <p:cNvPicPr preferRelativeResize="0"/>
          <p:nvPr/>
        </p:nvPicPr>
        <p:blipFill rotWithShape="1">
          <a:blip r:embed="rId2">
            <a:alphaModFix/>
          </a:blip>
          <a:srcRect b="75836" l="0" r="0" t="0"/>
          <a:stretch/>
        </p:blipFill>
        <p:spPr>
          <a:xfrm>
            <a:off x="3426750" y="3041775"/>
            <a:ext cx="4783974" cy="210172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ymbol Crop 1">
  <p:cSld name="CUSTOM_5">
    <p:bg>
      <p:bgPr>
        <a:solidFill>
          <a:srgbClr val="221F1F"/>
        </a:solidFill>
      </p:bgPr>
    </p:bg>
    <p:spTree>
      <p:nvGrpSpPr>
        <p:cNvPr id="51" name="Shape 51"/>
        <p:cNvGrpSpPr/>
        <p:nvPr/>
      </p:nvGrpSpPr>
      <p:grpSpPr>
        <a:xfrm>
          <a:off x="0" y="0"/>
          <a:ext cx="0" cy="0"/>
          <a:chOff x="0" y="0"/>
          <a:chExt cx="0" cy="0"/>
        </a:xfrm>
      </p:grpSpPr>
      <p:pic>
        <p:nvPicPr>
          <p:cNvPr id="52" name="Google Shape;52;p25"/>
          <p:cNvPicPr preferRelativeResize="0"/>
          <p:nvPr/>
        </p:nvPicPr>
        <p:blipFill rotWithShape="1">
          <a:blip r:embed="rId2">
            <a:alphaModFix/>
          </a:blip>
          <a:srcRect b="19686" l="0" r="9690" t="14756"/>
          <a:stretch/>
        </p:blipFill>
        <p:spPr>
          <a:xfrm>
            <a:off x="5236500" y="0"/>
            <a:ext cx="3907499" cy="51572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go Crop 3">
  <p:cSld name="CUSTOM_4">
    <p:bg>
      <p:bgPr>
        <a:solidFill>
          <a:srgbClr val="221F1F"/>
        </a:solidFill>
      </p:bgPr>
    </p:bg>
    <p:spTree>
      <p:nvGrpSpPr>
        <p:cNvPr id="53" name="Shape 53"/>
        <p:cNvGrpSpPr/>
        <p:nvPr/>
      </p:nvGrpSpPr>
      <p:grpSpPr>
        <a:xfrm>
          <a:off x="0" y="0"/>
          <a:ext cx="0" cy="0"/>
          <a:chOff x="0" y="0"/>
          <a:chExt cx="0" cy="0"/>
        </a:xfrm>
      </p:grpSpPr>
      <p:pic>
        <p:nvPicPr>
          <p:cNvPr id="54" name="Google Shape;54;p26"/>
          <p:cNvPicPr preferRelativeResize="0"/>
          <p:nvPr/>
        </p:nvPicPr>
        <p:blipFill rotWithShape="1">
          <a:blip r:embed="rId2">
            <a:alphaModFix/>
          </a:blip>
          <a:srcRect b="-12999" l="-3034" r="32142" t="47443"/>
          <a:stretch/>
        </p:blipFill>
        <p:spPr>
          <a:xfrm>
            <a:off x="6076800" y="-6850"/>
            <a:ext cx="3067200" cy="51572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titleOnly">
  <p:cSld name="TITLE_ONLY">
    <p:bg>
      <p:bgPr>
        <a:solidFill>
          <a:srgbClr val="FFFFFF"/>
        </a:solidFill>
      </p:bgPr>
    </p:bg>
    <p:spTree>
      <p:nvGrpSpPr>
        <p:cNvPr id="55" name="Shape 55"/>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ner Pages Option 2">
  <p:cSld name="CUSTOM_8">
    <p:bg>
      <p:bgPr>
        <a:solidFill>
          <a:srgbClr val="FFFFFF"/>
        </a:solidFill>
      </p:bgPr>
    </p:bg>
    <p:spTree>
      <p:nvGrpSpPr>
        <p:cNvPr id="56" name="Shape 56"/>
        <p:cNvGrpSpPr/>
        <p:nvPr/>
      </p:nvGrpSpPr>
      <p:grpSpPr>
        <a:xfrm>
          <a:off x="0" y="0"/>
          <a:ext cx="0" cy="0"/>
          <a:chOff x="0" y="0"/>
          <a:chExt cx="0" cy="0"/>
        </a:xfrm>
      </p:grpSpPr>
      <p:pic>
        <p:nvPicPr>
          <p:cNvPr id="57" name="Google Shape;57;p28"/>
          <p:cNvPicPr preferRelativeResize="0"/>
          <p:nvPr/>
        </p:nvPicPr>
        <p:blipFill>
          <a:blip r:embed="rId2">
            <a:alphaModFix/>
          </a:blip>
          <a:stretch>
            <a:fillRect/>
          </a:stretch>
        </p:blipFill>
        <p:spPr>
          <a:xfrm>
            <a:off x="0" y="0"/>
            <a:ext cx="9144000" cy="514350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ivider">
  <p:cSld name="CAPTION_ONLY">
    <p:bg>
      <p:bgPr>
        <a:solidFill>
          <a:srgbClr val="221F1F"/>
        </a:solidFill>
      </p:bgPr>
    </p:bg>
    <p:spTree>
      <p:nvGrpSpPr>
        <p:cNvPr id="58" name="Shape 58"/>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ideo Slide" type="blank">
  <p:cSld name="BLANK">
    <p:bg>
      <p:bgPr>
        <a:solidFill>
          <a:srgbClr val="000000"/>
        </a:solidFill>
      </p:bgPr>
    </p:bg>
    <p:spTree>
      <p:nvGrpSpPr>
        <p:cNvPr id="59" name="Shape 5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age / Divider">
  <p:cSld name="CUSTOM_6">
    <p:bg>
      <p:bgPr>
        <a:solidFill>
          <a:srgbClr val="221F1F"/>
        </a:solidFill>
      </p:bgPr>
    </p:bg>
    <p:spTree>
      <p:nvGrpSpPr>
        <p:cNvPr id="12" name="Shape 12"/>
        <p:cNvGrpSpPr/>
        <p:nvPr/>
      </p:nvGrpSpPr>
      <p:grpSpPr>
        <a:xfrm>
          <a:off x="0" y="0"/>
          <a:ext cx="0" cy="0"/>
          <a:chOff x="0" y="0"/>
          <a:chExt cx="0" cy="0"/>
        </a:xfrm>
      </p:grpSpPr>
      <p:pic>
        <p:nvPicPr>
          <p:cNvPr descr="N_Slide_Stacks.png" id="13" name="Google Shape;13;p4"/>
          <p:cNvPicPr preferRelativeResize="0"/>
          <p:nvPr/>
        </p:nvPicPr>
        <p:blipFill rotWithShape="1">
          <a:blip r:embed="rId2">
            <a:alphaModFix/>
          </a:blip>
          <a:srcRect b="0" l="8849" r="25108" t="0"/>
          <a:stretch/>
        </p:blipFill>
        <p:spPr>
          <a:xfrm>
            <a:off x="0" y="0"/>
            <a:ext cx="6038849"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4">
  <p:cSld name="CUSTOM_7">
    <p:spTree>
      <p:nvGrpSpPr>
        <p:cNvPr id="14" name="Shape 14"/>
        <p:cNvGrpSpPr/>
        <p:nvPr/>
      </p:nvGrpSpPr>
      <p:grpSpPr>
        <a:xfrm>
          <a:off x="0" y="0"/>
          <a:ext cx="0" cy="0"/>
          <a:chOff x="0" y="0"/>
          <a:chExt cx="0" cy="0"/>
        </a:xfrm>
      </p:grpSpPr>
      <p:pic>
        <p:nvPicPr>
          <p:cNvPr id="15" name="Google Shape;15;p5"/>
          <p:cNvPicPr preferRelativeResize="0"/>
          <p:nvPr/>
        </p:nvPicPr>
        <p:blipFill rotWithShape="1">
          <a:blip r:embed="rId2">
            <a:alphaModFix/>
          </a:blip>
          <a:srcRect b="0" l="8740" r="24176" t="0"/>
          <a:stretch/>
        </p:blipFill>
        <p:spPr>
          <a:xfrm>
            <a:off x="0" y="0"/>
            <a:ext cx="6134100"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ner pages " type="twoColTx">
  <p:cSld name="TITLE_AND_TWO_COLUMNS">
    <p:bg>
      <p:bgPr>
        <a:solidFill>
          <a:srgbClr val="FFFFFF"/>
        </a:solidFill>
      </p:bgPr>
    </p:bg>
    <p:spTree>
      <p:nvGrpSpPr>
        <p:cNvPr id="16" name="Shape 16"/>
        <p:cNvGrpSpPr/>
        <p:nvPr/>
      </p:nvGrpSpPr>
      <p:grpSpPr>
        <a:xfrm>
          <a:off x="0" y="0"/>
          <a:ext cx="0" cy="0"/>
          <a:chOff x="0" y="0"/>
          <a:chExt cx="0" cy="0"/>
        </a:xfrm>
      </p:grpSpPr>
      <p:sp>
        <p:nvSpPr>
          <p:cNvPr id="17" name="Google Shape;17;p6"/>
          <p:cNvSpPr/>
          <p:nvPr/>
        </p:nvSpPr>
        <p:spPr>
          <a:xfrm>
            <a:off x="190500" y="4860050"/>
            <a:ext cx="1435800" cy="930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descr="Logo_Footer.png" id="18" name="Google Shape;18;p6"/>
          <p:cNvPicPr preferRelativeResize="0"/>
          <p:nvPr/>
        </p:nvPicPr>
        <p:blipFill rotWithShape="1">
          <a:blip r:embed="rId2">
            <a:alphaModFix/>
          </a:blip>
          <a:srcRect b="0" l="0" r="0" t="0"/>
          <a:stretch/>
        </p:blipFill>
        <p:spPr>
          <a:xfrm>
            <a:off x="0" y="0"/>
            <a:ext cx="9144000" cy="514350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CUSTOM_1">
    <p:bg>
      <p:bgPr>
        <a:solidFill>
          <a:srgbClr val="FFFFFF"/>
        </a:solidFill>
      </p:bgPr>
    </p:bg>
    <p:spTree>
      <p:nvGrpSpPr>
        <p:cNvPr id="19" name="Shape 1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p:cSld name="CUSTOM_2">
    <p:bg>
      <p:bgPr>
        <a:solidFill>
          <a:srgbClr val="221F1F"/>
        </a:solidFill>
      </p:bgPr>
    </p:bg>
    <p:spTree>
      <p:nvGrpSpPr>
        <p:cNvPr id="20" name="Shape 2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ymbol Crop 2">
  <p:cSld name="CUSTOM_3">
    <p:bg>
      <p:bgPr>
        <a:solidFill>
          <a:srgbClr val="221F1F"/>
        </a:solidFill>
      </p:bgPr>
    </p:bg>
    <p:spTree>
      <p:nvGrpSpPr>
        <p:cNvPr id="21" name="Shape 21"/>
        <p:cNvGrpSpPr/>
        <p:nvPr/>
      </p:nvGrpSpPr>
      <p:grpSpPr>
        <a:xfrm>
          <a:off x="0" y="0"/>
          <a:ext cx="0" cy="0"/>
          <a:chOff x="0" y="0"/>
          <a:chExt cx="0" cy="0"/>
        </a:xfrm>
      </p:grpSpPr>
      <p:pic>
        <p:nvPicPr>
          <p:cNvPr id="22" name="Google Shape;22;p9"/>
          <p:cNvPicPr preferRelativeResize="0"/>
          <p:nvPr/>
        </p:nvPicPr>
        <p:blipFill rotWithShape="1">
          <a:blip r:embed="rId2">
            <a:alphaModFix/>
          </a:blip>
          <a:srcRect b="75836" l="0" r="0" t="0"/>
          <a:stretch/>
        </p:blipFill>
        <p:spPr>
          <a:xfrm>
            <a:off x="3426750" y="3041775"/>
            <a:ext cx="4783974" cy="210172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ymbol Crop 1">
  <p:cSld name="CUSTOM_5">
    <p:bg>
      <p:bgPr>
        <a:solidFill>
          <a:srgbClr val="221F1F"/>
        </a:solidFill>
      </p:bgPr>
    </p:bg>
    <p:spTree>
      <p:nvGrpSpPr>
        <p:cNvPr id="23" name="Shape 23"/>
        <p:cNvGrpSpPr/>
        <p:nvPr/>
      </p:nvGrpSpPr>
      <p:grpSpPr>
        <a:xfrm>
          <a:off x="0" y="0"/>
          <a:ext cx="0" cy="0"/>
          <a:chOff x="0" y="0"/>
          <a:chExt cx="0" cy="0"/>
        </a:xfrm>
      </p:grpSpPr>
      <p:pic>
        <p:nvPicPr>
          <p:cNvPr id="24" name="Google Shape;24;p10"/>
          <p:cNvPicPr preferRelativeResize="0"/>
          <p:nvPr/>
        </p:nvPicPr>
        <p:blipFill rotWithShape="1">
          <a:blip r:embed="rId2">
            <a:alphaModFix/>
          </a:blip>
          <a:srcRect b="19686" l="0" r="9690" t="14756"/>
          <a:stretch/>
        </p:blipFill>
        <p:spPr>
          <a:xfrm>
            <a:off x="5236500" y="0"/>
            <a:ext cx="3907499" cy="5157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theme" Target="../theme/theme2.xml"/><Relationship Id="rId14" Type="http://schemas.openxmlformats.org/officeDocument/2006/relationships/slideLayout" Target="../slideLayouts/slideLayout2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ight-gradient">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lstStyle>
            <a:lvl1pPr indent="-419100" lvl="0" marL="457200" rtl="0">
              <a:spcBef>
                <a:spcPts val="600"/>
              </a:spcBef>
              <a:spcAft>
                <a:spcPts val="0"/>
              </a:spcAft>
              <a:buSzPts val="3000"/>
              <a:buFont typeface="Proxima Nova"/>
              <a:buChar char="●"/>
              <a:defRPr sz="3000">
                <a:latin typeface="Proxima Nova"/>
                <a:ea typeface="Proxima Nova"/>
                <a:cs typeface="Proxima Nova"/>
                <a:sym typeface="Proxima Nova"/>
              </a:defRPr>
            </a:lvl1pPr>
            <a:lvl2pPr indent="-381000" lvl="1" marL="914400" rtl="0">
              <a:spcBef>
                <a:spcPts val="0"/>
              </a:spcBef>
              <a:spcAft>
                <a:spcPts val="0"/>
              </a:spcAft>
              <a:buSzPts val="2400"/>
              <a:buFont typeface="Proxima Nova"/>
              <a:buChar char="○"/>
              <a:defRPr sz="2400">
                <a:latin typeface="Proxima Nova"/>
                <a:ea typeface="Proxima Nova"/>
                <a:cs typeface="Proxima Nova"/>
                <a:sym typeface="Proxima Nova"/>
              </a:defRPr>
            </a:lvl2pPr>
            <a:lvl3pPr indent="-381000" lvl="2" marL="1371600" rtl="0">
              <a:spcBef>
                <a:spcPts val="0"/>
              </a:spcBef>
              <a:spcAft>
                <a:spcPts val="0"/>
              </a:spcAft>
              <a:buSzPts val="2400"/>
              <a:buFont typeface="Proxima Nova"/>
              <a:buChar char="■"/>
              <a:defRPr sz="2400">
                <a:latin typeface="Proxima Nova"/>
                <a:ea typeface="Proxima Nova"/>
                <a:cs typeface="Proxima Nova"/>
                <a:sym typeface="Proxima Nova"/>
              </a:defRPr>
            </a:lvl3pPr>
            <a:lvl4pPr indent="-342900" lvl="3" marL="1828800" rtl="0">
              <a:spcBef>
                <a:spcPts val="0"/>
              </a:spcBef>
              <a:spcAft>
                <a:spcPts val="0"/>
              </a:spcAft>
              <a:buSzPts val="1800"/>
              <a:buFont typeface="Proxima Nova"/>
              <a:buChar char="●"/>
              <a:defRPr sz="1800">
                <a:latin typeface="Proxima Nova"/>
                <a:ea typeface="Proxima Nova"/>
                <a:cs typeface="Proxima Nova"/>
                <a:sym typeface="Proxima Nova"/>
              </a:defRPr>
            </a:lvl4pPr>
            <a:lvl5pPr indent="-342900" lvl="4" marL="2286000" rtl="0">
              <a:spcBef>
                <a:spcPts val="0"/>
              </a:spcBef>
              <a:spcAft>
                <a:spcPts val="0"/>
              </a:spcAft>
              <a:buSzPts val="1800"/>
              <a:buFont typeface="Proxima Nova"/>
              <a:buChar char="○"/>
              <a:defRPr sz="1800">
                <a:latin typeface="Proxima Nova"/>
                <a:ea typeface="Proxima Nova"/>
                <a:cs typeface="Proxima Nova"/>
                <a:sym typeface="Proxima Nova"/>
              </a:defRPr>
            </a:lvl5pPr>
            <a:lvl6pPr indent="-342900" lvl="5" marL="2743200" rtl="0">
              <a:spcBef>
                <a:spcPts val="0"/>
              </a:spcBef>
              <a:spcAft>
                <a:spcPts val="0"/>
              </a:spcAft>
              <a:buSzPts val="1800"/>
              <a:buFont typeface="Proxima Nova"/>
              <a:buChar char="■"/>
              <a:defRPr sz="1800">
                <a:latin typeface="Proxima Nova"/>
                <a:ea typeface="Proxima Nova"/>
                <a:cs typeface="Proxima Nova"/>
                <a:sym typeface="Proxima Nova"/>
              </a:defRPr>
            </a:lvl6pPr>
            <a:lvl7pPr indent="-342900" lvl="6" marL="3200400" rtl="0">
              <a:spcBef>
                <a:spcPts val="0"/>
              </a:spcBef>
              <a:spcAft>
                <a:spcPts val="0"/>
              </a:spcAft>
              <a:buSzPts val="1800"/>
              <a:buFont typeface="Proxima Nova"/>
              <a:buChar char="●"/>
              <a:defRPr sz="1800">
                <a:latin typeface="Proxima Nova"/>
                <a:ea typeface="Proxima Nova"/>
                <a:cs typeface="Proxima Nova"/>
                <a:sym typeface="Proxima Nova"/>
              </a:defRPr>
            </a:lvl7pPr>
            <a:lvl8pPr indent="-342900" lvl="7" marL="3657600" rtl="0">
              <a:spcBef>
                <a:spcPts val="0"/>
              </a:spcBef>
              <a:spcAft>
                <a:spcPts val="0"/>
              </a:spcAft>
              <a:buSzPts val="1800"/>
              <a:buFont typeface="Proxima Nova"/>
              <a:buChar char="○"/>
              <a:defRPr sz="1800">
                <a:latin typeface="Proxima Nova"/>
                <a:ea typeface="Proxima Nova"/>
                <a:cs typeface="Proxima Nova"/>
                <a:sym typeface="Proxima Nova"/>
              </a:defRPr>
            </a:lvl8pPr>
            <a:lvl9pPr indent="-342900" lvl="8" marL="4114800" rtl="0">
              <a:spcBef>
                <a:spcPts val="0"/>
              </a:spcBef>
              <a:spcAft>
                <a:spcPts val="0"/>
              </a:spcAft>
              <a:buSzPts val="1800"/>
              <a:buFont typeface="Proxima Nova"/>
              <a:buChar char="■"/>
              <a:defRPr sz="1800">
                <a:latin typeface="Proxima Nova"/>
                <a:ea typeface="Proxima Nova"/>
                <a:cs typeface="Proxima Nova"/>
                <a:sym typeface="Proxima Nova"/>
              </a:defRPr>
            </a:lvl9pPr>
          </a:lstStyle>
          <a:p/>
        </p:txBody>
      </p:sp>
      <p:sp>
        <p:nvSpPr>
          <p:cNvPr id="7" name="Google Shape;7;p1"/>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ight-gradient">
    <p:bg>
      <p:bgPr>
        <a:solidFill>
          <a:srgbClr val="FFFFFF"/>
        </a:solidFill>
      </p:bgPr>
    </p:bg>
    <p:spTree>
      <p:nvGrpSpPr>
        <p:cNvPr id="33" name="Shape 33"/>
        <p:cNvGrpSpPr/>
        <p:nvPr/>
      </p:nvGrpSpPr>
      <p:grpSpPr>
        <a:xfrm>
          <a:off x="0" y="0"/>
          <a:ext cx="0" cy="0"/>
          <a:chOff x="0" y="0"/>
          <a:chExt cx="0" cy="0"/>
        </a:xfrm>
      </p:grpSpPr>
      <p:sp>
        <p:nvSpPr>
          <p:cNvPr id="34" name="Google Shape;34;p16"/>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lstStyle>
            <a:lvl1pPr indent="-419100" lvl="0" marL="457200" rtl="0">
              <a:spcBef>
                <a:spcPts val="600"/>
              </a:spcBef>
              <a:spcAft>
                <a:spcPts val="0"/>
              </a:spcAft>
              <a:buSzPts val="3000"/>
              <a:buFont typeface="Netflix Sans Light"/>
              <a:buChar char="●"/>
              <a:defRPr sz="3000">
                <a:latin typeface="Netflix Sans Light"/>
                <a:ea typeface="Netflix Sans Light"/>
                <a:cs typeface="Netflix Sans Light"/>
                <a:sym typeface="Netflix Sans Light"/>
              </a:defRPr>
            </a:lvl1pPr>
            <a:lvl2pPr indent="-381000" lvl="1" marL="914400" rtl="0">
              <a:spcBef>
                <a:spcPts val="0"/>
              </a:spcBef>
              <a:spcAft>
                <a:spcPts val="0"/>
              </a:spcAft>
              <a:buSzPts val="2400"/>
              <a:buFont typeface="Netflix Sans Light"/>
              <a:buChar char="○"/>
              <a:defRPr sz="2400">
                <a:latin typeface="Netflix Sans Light"/>
                <a:ea typeface="Netflix Sans Light"/>
                <a:cs typeface="Netflix Sans Light"/>
                <a:sym typeface="Netflix Sans Light"/>
              </a:defRPr>
            </a:lvl2pPr>
            <a:lvl3pPr indent="-381000" lvl="2" marL="1371600" rtl="0">
              <a:spcBef>
                <a:spcPts val="0"/>
              </a:spcBef>
              <a:spcAft>
                <a:spcPts val="0"/>
              </a:spcAft>
              <a:buSzPts val="2400"/>
              <a:buFont typeface="Netflix Sans Light"/>
              <a:buChar char="■"/>
              <a:defRPr sz="2400">
                <a:latin typeface="Netflix Sans Light"/>
                <a:ea typeface="Netflix Sans Light"/>
                <a:cs typeface="Netflix Sans Light"/>
                <a:sym typeface="Netflix Sans Light"/>
              </a:defRPr>
            </a:lvl3pPr>
            <a:lvl4pPr indent="-342900" lvl="3" marL="1828800" rtl="0">
              <a:spcBef>
                <a:spcPts val="0"/>
              </a:spcBef>
              <a:spcAft>
                <a:spcPts val="0"/>
              </a:spcAft>
              <a:buSzPts val="1800"/>
              <a:buFont typeface="Netflix Sans Light"/>
              <a:buChar char="●"/>
              <a:defRPr sz="1800">
                <a:latin typeface="Netflix Sans Light"/>
                <a:ea typeface="Netflix Sans Light"/>
                <a:cs typeface="Netflix Sans Light"/>
                <a:sym typeface="Netflix Sans Light"/>
              </a:defRPr>
            </a:lvl4pPr>
            <a:lvl5pPr indent="-342900" lvl="4" marL="2286000" rtl="0">
              <a:spcBef>
                <a:spcPts val="0"/>
              </a:spcBef>
              <a:spcAft>
                <a:spcPts val="0"/>
              </a:spcAft>
              <a:buSzPts val="1800"/>
              <a:buFont typeface="Netflix Sans Light"/>
              <a:buChar char="○"/>
              <a:defRPr sz="1800">
                <a:latin typeface="Netflix Sans Light"/>
                <a:ea typeface="Netflix Sans Light"/>
                <a:cs typeface="Netflix Sans Light"/>
                <a:sym typeface="Netflix Sans Light"/>
              </a:defRPr>
            </a:lvl5pPr>
            <a:lvl6pPr indent="-342900" lvl="5" marL="2743200" rtl="0">
              <a:spcBef>
                <a:spcPts val="0"/>
              </a:spcBef>
              <a:spcAft>
                <a:spcPts val="0"/>
              </a:spcAft>
              <a:buSzPts val="1800"/>
              <a:buFont typeface="Netflix Sans Light"/>
              <a:buChar char="■"/>
              <a:defRPr sz="1800">
                <a:latin typeface="Netflix Sans Light"/>
                <a:ea typeface="Netflix Sans Light"/>
                <a:cs typeface="Netflix Sans Light"/>
                <a:sym typeface="Netflix Sans Light"/>
              </a:defRPr>
            </a:lvl6pPr>
            <a:lvl7pPr indent="-342900" lvl="6" marL="3200400" rtl="0">
              <a:spcBef>
                <a:spcPts val="0"/>
              </a:spcBef>
              <a:spcAft>
                <a:spcPts val="0"/>
              </a:spcAft>
              <a:buSzPts val="1800"/>
              <a:buFont typeface="Netflix Sans Light"/>
              <a:buChar char="●"/>
              <a:defRPr sz="1800">
                <a:latin typeface="Netflix Sans Light"/>
                <a:ea typeface="Netflix Sans Light"/>
                <a:cs typeface="Netflix Sans Light"/>
                <a:sym typeface="Netflix Sans Light"/>
              </a:defRPr>
            </a:lvl7pPr>
            <a:lvl8pPr indent="-342900" lvl="7" marL="3657600" rtl="0">
              <a:spcBef>
                <a:spcPts val="0"/>
              </a:spcBef>
              <a:spcAft>
                <a:spcPts val="0"/>
              </a:spcAft>
              <a:buSzPts val="1800"/>
              <a:buFont typeface="Netflix Sans Light"/>
              <a:buChar char="○"/>
              <a:defRPr sz="1800">
                <a:latin typeface="Netflix Sans Light"/>
                <a:ea typeface="Netflix Sans Light"/>
                <a:cs typeface="Netflix Sans Light"/>
                <a:sym typeface="Netflix Sans Light"/>
              </a:defRPr>
            </a:lvl8pPr>
            <a:lvl9pPr indent="-342900" lvl="8" marL="4114800" rtl="0">
              <a:spcBef>
                <a:spcPts val="0"/>
              </a:spcBef>
              <a:spcAft>
                <a:spcPts val="0"/>
              </a:spcAft>
              <a:buSzPts val="1800"/>
              <a:buFont typeface="Netflix Sans Light"/>
              <a:buChar char="■"/>
              <a:defRPr sz="1800">
                <a:latin typeface="Netflix Sans Light"/>
                <a:ea typeface="Netflix Sans Light"/>
                <a:cs typeface="Netflix Sans Light"/>
                <a:sym typeface="Netflix Sans Light"/>
              </a:defRPr>
            </a:lvl9pPr>
          </a:lstStyle>
          <a:p/>
        </p:txBody>
      </p:sp>
      <p:sp>
        <p:nvSpPr>
          <p:cNvPr id="35" name="Google Shape;35;p16"/>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3600"/>
              <a:buFont typeface="Netflix Sans"/>
              <a:buNone/>
              <a:defRPr b="1" sz="3600">
                <a:solidFill>
                  <a:schemeClr val="dk1"/>
                </a:solidFill>
                <a:latin typeface="Netflix Sans"/>
                <a:ea typeface="Netflix Sans"/>
                <a:cs typeface="Netflix Sans"/>
                <a:sym typeface="Netflix Sans"/>
              </a:defRPr>
            </a:lvl1pPr>
            <a:lvl2pPr lvl="1" rtl="0">
              <a:spcBef>
                <a:spcPts val="0"/>
              </a:spcBef>
              <a:spcAft>
                <a:spcPts val="0"/>
              </a:spcAft>
              <a:buClr>
                <a:schemeClr val="dk1"/>
              </a:buClr>
              <a:buSzPts val="3600"/>
              <a:buFont typeface="Netflix Sans"/>
              <a:buNone/>
              <a:defRPr b="1" sz="3600">
                <a:solidFill>
                  <a:schemeClr val="dk1"/>
                </a:solidFill>
                <a:latin typeface="Netflix Sans"/>
                <a:ea typeface="Netflix Sans"/>
                <a:cs typeface="Netflix Sans"/>
                <a:sym typeface="Netflix Sans"/>
              </a:defRPr>
            </a:lvl2pPr>
            <a:lvl3pPr lvl="2" rtl="0">
              <a:spcBef>
                <a:spcPts val="0"/>
              </a:spcBef>
              <a:spcAft>
                <a:spcPts val="0"/>
              </a:spcAft>
              <a:buClr>
                <a:schemeClr val="dk1"/>
              </a:buClr>
              <a:buSzPts val="3600"/>
              <a:buFont typeface="Netflix Sans"/>
              <a:buNone/>
              <a:defRPr b="1" sz="3600">
                <a:solidFill>
                  <a:schemeClr val="dk1"/>
                </a:solidFill>
                <a:latin typeface="Netflix Sans"/>
                <a:ea typeface="Netflix Sans"/>
                <a:cs typeface="Netflix Sans"/>
                <a:sym typeface="Netflix Sans"/>
              </a:defRPr>
            </a:lvl3pPr>
            <a:lvl4pPr lvl="3" rtl="0">
              <a:spcBef>
                <a:spcPts val="0"/>
              </a:spcBef>
              <a:spcAft>
                <a:spcPts val="0"/>
              </a:spcAft>
              <a:buClr>
                <a:schemeClr val="dk1"/>
              </a:buClr>
              <a:buSzPts val="3600"/>
              <a:buFont typeface="Netflix Sans"/>
              <a:buNone/>
              <a:defRPr b="1" sz="3600">
                <a:solidFill>
                  <a:schemeClr val="dk1"/>
                </a:solidFill>
                <a:latin typeface="Netflix Sans"/>
                <a:ea typeface="Netflix Sans"/>
                <a:cs typeface="Netflix Sans"/>
                <a:sym typeface="Netflix Sans"/>
              </a:defRPr>
            </a:lvl4pPr>
            <a:lvl5pPr lvl="4" rtl="0">
              <a:spcBef>
                <a:spcPts val="0"/>
              </a:spcBef>
              <a:spcAft>
                <a:spcPts val="0"/>
              </a:spcAft>
              <a:buClr>
                <a:schemeClr val="dk1"/>
              </a:buClr>
              <a:buSzPts val="3600"/>
              <a:buFont typeface="Netflix Sans"/>
              <a:buNone/>
              <a:defRPr b="1" sz="3600">
                <a:solidFill>
                  <a:schemeClr val="dk1"/>
                </a:solidFill>
                <a:latin typeface="Netflix Sans"/>
                <a:ea typeface="Netflix Sans"/>
                <a:cs typeface="Netflix Sans"/>
                <a:sym typeface="Netflix Sans"/>
              </a:defRPr>
            </a:lvl5pPr>
            <a:lvl6pPr lvl="5" rtl="0">
              <a:spcBef>
                <a:spcPts val="0"/>
              </a:spcBef>
              <a:spcAft>
                <a:spcPts val="0"/>
              </a:spcAft>
              <a:buClr>
                <a:schemeClr val="dk1"/>
              </a:buClr>
              <a:buSzPts val="3600"/>
              <a:buFont typeface="Netflix Sans"/>
              <a:buNone/>
              <a:defRPr b="1" sz="3600">
                <a:solidFill>
                  <a:schemeClr val="dk1"/>
                </a:solidFill>
                <a:latin typeface="Netflix Sans"/>
                <a:ea typeface="Netflix Sans"/>
                <a:cs typeface="Netflix Sans"/>
                <a:sym typeface="Netflix Sans"/>
              </a:defRPr>
            </a:lvl6pPr>
            <a:lvl7pPr lvl="6" rtl="0">
              <a:spcBef>
                <a:spcPts val="0"/>
              </a:spcBef>
              <a:spcAft>
                <a:spcPts val="0"/>
              </a:spcAft>
              <a:buClr>
                <a:schemeClr val="dk1"/>
              </a:buClr>
              <a:buSzPts val="3600"/>
              <a:buFont typeface="Netflix Sans"/>
              <a:buNone/>
              <a:defRPr b="1" sz="3600">
                <a:solidFill>
                  <a:schemeClr val="dk1"/>
                </a:solidFill>
                <a:latin typeface="Netflix Sans"/>
                <a:ea typeface="Netflix Sans"/>
                <a:cs typeface="Netflix Sans"/>
                <a:sym typeface="Netflix Sans"/>
              </a:defRPr>
            </a:lvl7pPr>
            <a:lvl8pPr lvl="7" rtl="0">
              <a:spcBef>
                <a:spcPts val="0"/>
              </a:spcBef>
              <a:spcAft>
                <a:spcPts val="0"/>
              </a:spcAft>
              <a:buClr>
                <a:schemeClr val="dk1"/>
              </a:buClr>
              <a:buSzPts val="3600"/>
              <a:buFont typeface="Netflix Sans"/>
              <a:buNone/>
              <a:defRPr b="1" sz="3600">
                <a:solidFill>
                  <a:schemeClr val="dk1"/>
                </a:solidFill>
                <a:latin typeface="Netflix Sans"/>
                <a:ea typeface="Netflix Sans"/>
                <a:cs typeface="Netflix Sans"/>
                <a:sym typeface="Netflix Sans"/>
              </a:defRPr>
            </a:lvl8pPr>
            <a:lvl9pPr lvl="8" rtl="0">
              <a:spcBef>
                <a:spcPts val="0"/>
              </a:spcBef>
              <a:spcAft>
                <a:spcPts val="0"/>
              </a:spcAft>
              <a:buClr>
                <a:schemeClr val="dk1"/>
              </a:buClr>
              <a:buSzPts val="3600"/>
              <a:buFont typeface="Netflix Sans"/>
              <a:buNone/>
              <a:defRPr b="1" sz="3600">
                <a:solidFill>
                  <a:schemeClr val="dk1"/>
                </a:solidFill>
                <a:latin typeface="Netflix Sans"/>
                <a:ea typeface="Netflix Sans"/>
                <a:cs typeface="Netflix Sans"/>
                <a:sym typeface="Netflix Sans"/>
              </a:defRPr>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28.pn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 Id="rId3" Type="http://schemas.openxmlformats.org/officeDocument/2006/relationships/image" Target="../media/image27.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1.xml"/><Relationship Id="rId3" Type="http://schemas.openxmlformats.org/officeDocument/2006/relationships/image" Target="../media/image1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8.xml"/><Relationship Id="rId3" Type="http://schemas.openxmlformats.org/officeDocument/2006/relationships/image" Target="../media/image1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1.xml"/><Relationship Id="rId3" Type="http://schemas.openxmlformats.org/officeDocument/2006/relationships/image" Target="../media/image30.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21F1F"/>
        </a:solidFill>
      </p:bgPr>
    </p:bg>
    <p:spTree>
      <p:nvGrpSpPr>
        <p:cNvPr id="63" name="Shape 63"/>
        <p:cNvGrpSpPr/>
        <p:nvPr/>
      </p:nvGrpSpPr>
      <p:grpSpPr>
        <a:xfrm>
          <a:off x="0" y="0"/>
          <a:ext cx="0" cy="0"/>
          <a:chOff x="0" y="0"/>
          <a:chExt cx="0" cy="0"/>
        </a:xfrm>
      </p:grpSpPr>
      <p:sp>
        <p:nvSpPr>
          <p:cNvPr id="64" name="Google Shape;64;p31"/>
          <p:cNvSpPr txBox="1"/>
          <p:nvPr/>
        </p:nvSpPr>
        <p:spPr>
          <a:xfrm>
            <a:off x="573025" y="880500"/>
            <a:ext cx="6022200" cy="148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300">
                <a:solidFill>
                  <a:srgbClr val="F5F5F1"/>
                </a:solidFill>
                <a:latin typeface="Netflix Sans"/>
                <a:ea typeface="Netflix Sans"/>
                <a:cs typeface="Netflix Sans"/>
                <a:sym typeface="Netflix Sans"/>
              </a:rPr>
              <a:t>Scheduled Notebooks</a:t>
            </a:r>
            <a:endParaRPr b="1" sz="4300">
              <a:solidFill>
                <a:srgbClr val="F5F5F1"/>
              </a:solidFill>
              <a:latin typeface="Netflix Sans"/>
              <a:ea typeface="Netflix Sans"/>
              <a:cs typeface="Netflix Sans"/>
              <a:sym typeface="Netflix Sans"/>
            </a:endParaRPr>
          </a:p>
          <a:p>
            <a:pPr indent="0" lvl="0" marL="0" rtl="0" algn="l">
              <a:spcBef>
                <a:spcPts val="0"/>
              </a:spcBef>
              <a:spcAft>
                <a:spcPts val="0"/>
              </a:spcAft>
              <a:buNone/>
            </a:pPr>
            <a:r>
              <a:rPr b="1" lang="en" sz="4300">
                <a:solidFill>
                  <a:srgbClr val="E50914"/>
                </a:solidFill>
                <a:latin typeface="Netflix Sans"/>
                <a:ea typeface="Netflix Sans"/>
                <a:cs typeface="Netflix Sans"/>
                <a:sym typeface="Netflix Sans"/>
              </a:rPr>
              <a:t>with Papermill.</a:t>
            </a:r>
            <a:endParaRPr b="1" sz="4300">
              <a:solidFill>
                <a:srgbClr val="E50914"/>
              </a:solidFill>
              <a:latin typeface="Netflix Sans"/>
              <a:ea typeface="Netflix Sans"/>
              <a:cs typeface="Netflix Sans"/>
              <a:sym typeface="Netflix Sans"/>
            </a:endParaRPr>
          </a:p>
        </p:txBody>
      </p:sp>
      <p:pic>
        <p:nvPicPr>
          <p:cNvPr descr="Netflix_Logo_RGB.png" id="65" name="Google Shape;65;p31"/>
          <p:cNvPicPr preferRelativeResize="0"/>
          <p:nvPr/>
        </p:nvPicPr>
        <p:blipFill>
          <a:blip r:embed="rId3">
            <a:alphaModFix/>
          </a:blip>
          <a:stretch>
            <a:fillRect/>
          </a:stretch>
        </p:blipFill>
        <p:spPr>
          <a:xfrm>
            <a:off x="553369" y="4160542"/>
            <a:ext cx="1296570" cy="729299"/>
          </a:xfrm>
          <a:prstGeom prst="rect">
            <a:avLst/>
          </a:prstGeom>
          <a:noFill/>
          <a:ln>
            <a:noFill/>
          </a:ln>
        </p:spPr>
      </p:pic>
      <p:sp>
        <p:nvSpPr>
          <p:cNvPr id="66" name="Google Shape;66;p31"/>
          <p:cNvSpPr txBox="1"/>
          <p:nvPr/>
        </p:nvSpPr>
        <p:spPr>
          <a:xfrm>
            <a:off x="685232" y="2826046"/>
            <a:ext cx="2443200" cy="545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u="sng">
                <a:solidFill>
                  <a:srgbClr val="F5F5F1"/>
                </a:solidFill>
                <a:latin typeface="Netflix Sans"/>
                <a:ea typeface="Netflix Sans"/>
                <a:cs typeface="Netflix Sans"/>
                <a:sym typeface="Netflix Sans"/>
              </a:rPr>
              <a:t>Recommended</a:t>
            </a:r>
            <a:r>
              <a:rPr lang="en" sz="1200" u="sng">
                <a:solidFill>
                  <a:srgbClr val="F5F5F1"/>
                </a:solidFill>
                <a:latin typeface="Netflix Sans"/>
                <a:ea typeface="Netflix Sans"/>
                <a:cs typeface="Netflix Sans"/>
                <a:sym typeface="Netflix Sans"/>
              </a:rPr>
              <a:t> for you</a:t>
            </a:r>
            <a:endParaRPr sz="1200" u="sng">
              <a:solidFill>
                <a:srgbClr val="F5F5F1"/>
              </a:solidFill>
              <a:latin typeface="Netflix Sans"/>
              <a:ea typeface="Netflix Sans"/>
              <a:cs typeface="Netflix Sans"/>
              <a:sym typeface="Netflix Sans"/>
            </a:endParaRPr>
          </a:p>
          <a:p>
            <a:pPr indent="0" lvl="0" marL="0" rtl="0">
              <a:spcBef>
                <a:spcPts val="0"/>
              </a:spcBef>
              <a:spcAft>
                <a:spcPts val="0"/>
              </a:spcAft>
              <a:buNone/>
            </a:pPr>
            <a:r>
              <a:rPr lang="en" sz="1200">
                <a:solidFill>
                  <a:srgbClr val="F5F5F1"/>
                </a:solidFill>
                <a:latin typeface="Netflix Sans"/>
                <a:ea typeface="Netflix Sans"/>
                <a:cs typeface="Netflix Sans"/>
                <a:sym typeface="Netflix Sans"/>
              </a:rPr>
              <a:t>@daily video_etl.ipynb</a:t>
            </a:r>
            <a:endParaRPr sz="1200">
              <a:solidFill>
                <a:srgbClr val="F5F5F1"/>
              </a:solidFill>
              <a:latin typeface="Netflix Sans"/>
              <a:ea typeface="Netflix Sans"/>
              <a:cs typeface="Netflix Sans"/>
              <a:sym typeface="Netflix Sans"/>
            </a:endParaRPr>
          </a:p>
        </p:txBody>
      </p:sp>
      <p:cxnSp>
        <p:nvCxnSpPr>
          <p:cNvPr id="67" name="Google Shape;67;p31"/>
          <p:cNvCxnSpPr/>
          <p:nvPr/>
        </p:nvCxnSpPr>
        <p:spPr>
          <a:xfrm>
            <a:off x="685232" y="2954700"/>
            <a:ext cx="0" cy="298200"/>
          </a:xfrm>
          <a:prstGeom prst="straightConnector1">
            <a:avLst/>
          </a:prstGeom>
          <a:noFill/>
          <a:ln cap="flat" cmpd="sng" w="28575">
            <a:solidFill>
              <a:srgbClr val="E50914"/>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2" name="Shape 132"/>
        <p:cNvGrpSpPr/>
        <p:nvPr/>
      </p:nvGrpSpPr>
      <p:grpSpPr>
        <a:xfrm>
          <a:off x="0" y="0"/>
          <a:ext cx="0" cy="0"/>
          <a:chOff x="0" y="0"/>
          <a:chExt cx="0" cy="0"/>
        </a:xfrm>
      </p:grpSpPr>
      <p:sp>
        <p:nvSpPr>
          <p:cNvPr id="133" name="Google Shape;133;p40"/>
          <p:cNvSpPr txBox="1"/>
          <p:nvPr/>
        </p:nvSpPr>
        <p:spPr>
          <a:xfrm>
            <a:off x="486675" y="1647300"/>
            <a:ext cx="2419200" cy="29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E50914"/>
                </a:solidFill>
                <a:latin typeface="Netflix Sans"/>
                <a:ea typeface="Netflix Sans"/>
                <a:cs typeface="Netflix Sans"/>
                <a:sym typeface="Netflix Sans"/>
              </a:rPr>
              <a:t>The Good</a:t>
            </a:r>
            <a:endParaRPr b="1">
              <a:solidFill>
                <a:srgbClr val="E50914"/>
              </a:solidFill>
              <a:latin typeface="Netflix Sans"/>
              <a:ea typeface="Netflix Sans"/>
              <a:cs typeface="Netflix Sans"/>
              <a:sym typeface="Netflix Sans"/>
            </a:endParaRPr>
          </a:p>
          <a:p>
            <a:pPr indent="0" lvl="0" marL="0" rtl="0" algn="l">
              <a:lnSpc>
                <a:spcPct val="115000"/>
              </a:lnSpc>
              <a:spcBef>
                <a:spcPts val="0"/>
              </a:spcBef>
              <a:spcAft>
                <a:spcPts val="0"/>
              </a:spcAft>
              <a:buNone/>
            </a:pPr>
            <a:r>
              <a:t/>
            </a:r>
            <a:endParaRPr sz="1000">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Quick iteration cycles</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Recorded outputs</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Easy to modify</a:t>
            </a:r>
            <a:endParaRPr>
              <a:solidFill>
                <a:srgbClr val="221F1F"/>
              </a:solidFill>
              <a:latin typeface="Netflix Sans Light"/>
              <a:ea typeface="Netflix Sans Light"/>
              <a:cs typeface="Netflix Sans Light"/>
              <a:sym typeface="Netflix Sans Light"/>
            </a:endParaRPr>
          </a:p>
        </p:txBody>
      </p:sp>
      <p:sp>
        <p:nvSpPr>
          <p:cNvPr id="134" name="Google Shape;134;p40"/>
          <p:cNvSpPr txBox="1"/>
          <p:nvPr/>
        </p:nvSpPr>
        <p:spPr>
          <a:xfrm>
            <a:off x="1351725" y="707175"/>
            <a:ext cx="59622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Fast development.</a:t>
            </a:r>
            <a:endParaRPr b="1" sz="3200">
              <a:solidFill>
                <a:srgbClr val="221F1F"/>
              </a:solidFill>
              <a:latin typeface="Netflix Sans"/>
              <a:ea typeface="Netflix Sans"/>
              <a:cs typeface="Netflix Sans"/>
              <a:sym typeface="Netflix Sans"/>
            </a:endParaRPr>
          </a:p>
        </p:txBody>
      </p:sp>
      <p:sp>
        <p:nvSpPr>
          <p:cNvPr id="135" name="Google Shape;135;p40"/>
          <p:cNvSpPr txBox="1"/>
          <p:nvPr/>
        </p:nvSpPr>
        <p:spPr>
          <a:xfrm>
            <a:off x="3362400" y="1647275"/>
            <a:ext cx="2419200" cy="2944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a:solidFill>
                  <a:srgbClr val="E50914"/>
                </a:solidFill>
                <a:latin typeface="Netflix Sans"/>
                <a:ea typeface="Netflix Sans"/>
                <a:cs typeface="Netflix Sans"/>
                <a:sym typeface="Netflix Sans"/>
              </a:rPr>
              <a:t>The Bad</a:t>
            </a:r>
            <a:endParaRPr b="1">
              <a:solidFill>
                <a:srgbClr val="E50914"/>
              </a:solidFill>
              <a:latin typeface="Netflix Sans"/>
              <a:ea typeface="Netflix Sans"/>
              <a:cs typeface="Netflix Sans"/>
              <a:sym typeface="Netflix Sans"/>
            </a:endParaRPr>
          </a:p>
          <a:p>
            <a:pPr indent="0" lvl="0" marL="0" rtl="0">
              <a:lnSpc>
                <a:spcPct val="115000"/>
              </a:lnSpc>
              <a:spcBef>
                <a:spcPts val="0"/>
              </a:spcBef>
              <a:spcAft>
                <a:spcPts val="0"/>
              </a:spcAft>
              <a:buClr>
                <a:schemeClr val="dk1"/>
              </a:buClr>
              <a:buSzPts val="1100"/>
              <a:buFont typeface="Arial"/>
              <a:buNone/>
            </a:pPr>
            <a:r>
              <a:t/>
            </a:r>
            <a:endParaRPr sz="1000">
              <a:solidFill>
                <a:schemeClr val="dk1"/>
              </a:solidFill>
              <a:latin typeface="Netflix Sans Light"/>
              <a:ea typeface="Netflix Sans Light"/>
              <a:cs typeface="Netflix Sans Light"/>
              <a:sym typeface="Netflix Sans Light"/>
            </a:endParaRPr>
          </a:p>
          <a:p>
            <a:pPr indent="-317500" lvl="0" marL="457200" rtl="0">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Lack of history</a:t>
            </a:r>
            <a:endParaRPr>
              <a:solidFill>
                <a:srgbClr val="221F1F"/>
              </a:solidFill>
              <a:latin typeface="Netflix Sans Light"/>
              <a:ea typeface="Netflix Sans Light"/>
              <a:cs typeface="Netflix Sans Light"/>
              <a:sym typeface="Netflix Sans Light"/>
            </a:endParaRPr>
          </a:p>
          <a:p>
            <a:pPr indent="-317500" lvl="0" marL="457200" rtl="0">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Easy to modify</a:t>
            </a:r>
            <a:endParaRPr>
              <a:solidFill>
                <a:srgbClr val="221F1F"/>
              </a:solidFill>
              <a:latin typeface="Netflix Sans Light"/>
              <a:ea typeface="Netflix Sans Light"/>
              <a:cs typeface="Netflix Sans Light"/>
              <a:sym typeface="Netflix Sans Light"/>
            </a:endParaRPr>
          </a:p>
        </p:txBody>
      </p:sp>
      <p:sp>
        <p:nvSpPr>
          <p:cNvPr id="136" name="Google Shape;136;p40"/>
          <p:cNvSpPr txBox="1"/>
          <p:nvPr/>
        </p:nvSpPr>
        <p:spPr>
          <a:xfrm>
            <a:off x="6229225" y="1647300"/>
            <a:ext cx="2419200" cy="2944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a:solidFill>
                  <a:srgbClr val="E50914"/>
                </a:solidFill>
                <a:latin typeface="Netflix Sans"/>
                <a:ea typeface="Netflix Sans"/>
                <a:cs typeface="Netflix Sans"/>
                <a:sym typeface="Netflix Sans"/>
              </a:rPr>
              <a:t>The Ugly</a:t>
            </a:r>
            <a:endParaRPr b="1">
              <a:solidFill>
                <a:srgbClr val="E50914"/>
              </a:solidFill>
              <a:latin typeface="Netflix Sans"/>
              <a:ea typeface="Netflix Sans"/>
              <a:cs typeface="Netflix Sans"/>
              <a:sym typeface="Netflix Sans"/>
            </a:endParaRPr>
          </a:p>
          <a:p>
            <a:pPr indent="0" lvl="0" marL="0" rtl="0">
              <a:lnSpc>
                <a:spcPct val="115000"/>
              </a:lnSpc>
              <a:spcBef>
                <a:spcPts val="0"/>
              </a:spcBef>
              <a:spcAft>
                <a:spcPts val="0"/>
              </a:spcAft>
              <a:buClr>
                <a:schemeClr val="dk1"/>
              </a:buClr>
              <a:buSzPts val="1100"/>
              <a:buFont typeface="Arial"/>
              <a:buNone/>
            </a:pPr>
            <a:r>
              <a:t/>
            </a:r>
            <a:endParaRPr sz="1000">
              <a:solidFill>
                <a:srgbClr val="221F1F"/>
              </a:solidFill>
              <a:latin typeface="Netflix Sans Light"/>
              <a:ea typeface="Netflix Sans Light"/>
              <a:cs typeface="Netflix Sans Light"/>
              <a:sym typeface="Netflix Sans Light"/>
            </a:endParaRPr>
          </a:p>
          <a:p>
            <a:pPr indent="-317500" lvl="0" marL="457200" rtl="0">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Concurrent edits</a:t>
            </a:r>
            <a:endParaRPr>
              <a:solidFill>
                <a:srgbClr val="221F1F"/>
              </a:solidFill>
              <a:latin typeface="Netflix Sans Light"/>
              <a:ea typeface="Netflix Sans Light"/>
              <a:cs typeface="Netflix Sans Light"/>
              <a:sym typeface="Netflix Sans Light"/>
            </a:endParaRPr>
          </a:p>
          <a:p>
            <a:pPr indent="-317500" lvl="0" marL="457200" rtl="0">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Browser state</a:t>
            </a:r>
            <a:endParaRPr>
              <a:solidFill>
                <a:srgbClr val="221F1F"/>
              </a:solidFill>
              <a:latin typeface="Netflix Sans Light"/>
              <a:ea typeface="Netflix Sans Light"/>
              <a:cs typeface="Netflix Sans Light"/>
              <a:sym typeface="Netflix Sa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0" name="Shape 140"/>
        <p:cNvGrpSpPr/>
        <p:nvPr/>
      </p:nvGrpSpPr>
      <p:grpSpPr>
        <a:xfrm>
          <a:off x="0" y="0"/>
          <a:ext cx="0" cy="0"/>
          <a:chOff x="0" y="0"/>
          <a:chExt cx="0" cy="0"/>
        </a:xfrm>
      </p:grpSpPr>
      <p:sp>
        <p:nvSpPr>
          <p:cNvPr id="141" name="Google Shape;141;p41"/>
          <p:cNvSpPr txBox="1"/>
          <p:nvPr/>
        </p:nvSpPr>
        <p:spPr>
          <a:xfrm>
            <a:off x="1197450" y="1460100"/>
            <a:ext cx="3124800" cy="313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E50914"/>
                </a:solidFill>
                <a:latin typeface="Netflix Sans"/>
                <a:ea typeface="Netflix Sans"/>
                <a:cs typeface="Netflix Sans"/>
                <a:sym typeface="Netflix Sans"/>
              </a:rPr>
              <a:t>Things to preserve:</a:t>
            </a:r>
            <a:endParaRPr b="1">
              <a:solidFill>
                <a:srgbClr val="E50914"/>
              </a:solidFill>
              <a:latin typeface="Netflix Sans"/>
              <a:ea typeface="Netflix Sans"/>
              <a:cs typeface="Netflix Sans"/>
              <a:sym typeface="Netflix Sans"/>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Results linked to code</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Good visuals</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Easy to share</a:t>
            </a:r>
            <a:endParaRPr>
              <a:solidFill>
                <a:srgbClr val="221F1F"/>
              </a:solidFill>
              <a:latin typeface="Netflix Sans Light"/>
              <a:ea typeface="Netflix Sans Light"/>
              <a:cs typeface="Netflix Sans Light"/>
              <a:sym typeface="Netflix Sans Light"/>
            </a:endParaRPr>
          </a:p>
        </p:txBody>
      </p:sp>
      <p:sp>
        <p:nvSpPr>
          <p:cNvPr id="142" name="Google Shape;142;p41"/>
          <p:cNvSpPr txBox="1"/>
          <p:nvPr/>
        </p:nvSpPr>
        <p:spPr>
          <a:xfrm>
            <a:off x="1351725" y="707175"/>
            <a:ext cx="59622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Production gaps to fill</a:t>
            </a:r>
            <a:r>
              <a:rPr b="1" lang="en" sz="3200">
                <a:solidFill>
                  <a:srgbClr val="221F1F"/>
                </a:solidFill>
                <a:latin typeface="Netflix Sans"/>
                <a:ea typeface="Netflix Sans"/>
                <a:cs typeface="Netflix Sans"/>
                <a:sym typeface="Netflix Sans"/>
              </a:rPr>
              <a:t>.</a:t>
            </a:r>
            <a:endParaRPr b="1" sz="3200">
              <a:solidFill>
                <a:srgbClr val="221F1F"/>
              </a:solidFill>
              <a:latin typeface="Netflix Sans"/>
              <a:ea typeface="Netflix Sans"/>
              <a:cs typeface="Netflix Sans"/>
              <a:sym typeface="Netflix Sans"/>
            </a:endParaRPr>
          </a:p>
        </p:txBody>
      </p:sp>
      <p:sp>
        <p:nvSpPr>
          <p:cNvPr id="143" name="Google Shape;143;p41"/>
          <p:cNvSpPr txBox="1"/>
          <p:nvPr/>
        </p:nvSpPr>
        <p:spPr>
          <a:xfrm>
            <a:off x="4788450" y="1460100"/>
            <a:ext cx="3124800" cy="313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E50914"/>
                </a:solidFill>
                <a:latin typeface="Netflix Sans"/>
                <a:ea typeface="Netflix Sans"/>
                <a:cs typeface="Netflix Sans"/>
                <a:sym typeface="Netflix Sans"/>
              </a:rPr>
              <a:t>Things to improve:</a:t>
            </a:r>
            <a:endParaRPr b="1">
              <a:solidFill>
                <a:srgbClr val="E50914"/>
              </a:solidFill>
              <a:latin typeface="Netflix Sans"/>
              <a:ea typeface="Netflix Sans"/>
              <a:cs typeface="Netflix Sans"/>
              <a:sym typeface="Netflix Sans"/>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Not versioned</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Mutable state</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Templating</a:t>
            </a:r>
            <a:endParaRPr>
              <a:solidFill>
                <a:srgbClr val="221F1F"/>
              </a:solidFill>
              <a:latin typeface="Netflix Sans Light"/>
              <a:ea typeface="Netflix Sans Light"/>
              <a:cs typeface="Netflix Sans Light"/>
              <a:sym typeface="Netflix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42"/>
          <p:cNvSpPr txBox="1"/>
          <p:nvPr>
            <p:ph idx="4294967295" type="ctrTitle"/>
          </p:nvPr>
        </p:nvSpPr>
        <p:spPr>
          <a:xfrm>
            <a:off x="1090850" y="1317217"/>
            <a:ext cx="7772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solidFill>
                  <a:srgbClr val="221F1F"/>
                </a:solidFill>
              </a:rPr>
              <a:t>Papermill</a:t>
            </a:r>
            <a:endParaRPr sz="4200">
              <a:solidFill>
                <a:srgbClr val="221F1F"/>
              </a:solidFill>
              <a:latin typeface="Netflix Sans"/>
              <a:ea typeface="Netflix Sans"/>
              <a:cs typeface="Netflix Sans"/>
              <a:sym typeface="Netflix Sans"/>
            </a:endParaRPr>
          </a:p>
        </p:txBody>
      </p:sp>
      <p:pic>
        <p:nvPicPr>
          <p:cNvPr descr="Netflix_Logo_RGB.png" id="149" name="Google Shape;149;p42"/>
          <p:cNvPicPr preferRelativeResize="0"/>
          <p:nvPr/>
        </p:nvPicPr>
        <p:blipFill>
          <a:blip r:embed="rId3">
            <a:alphaModFix/>
          </a:blip>
          <a:stretch>
            <a:fillRect/>
          </a:stretch>
        </p:blipFill>
        <p:spPr>
          <a:xfrm>
            <a:off x="7158700" y="4015192"/>
            <a:ext cx="1296570" cy="729299"/>
          </a:xfrm>
          <a:prstGeom prst="rect">
            <a:avLst/>
          </a:prstGeom>
          <a:noFill/>
          <a:ln>
            <a:noFill/>
          </a:ln>
        </p:spPr>
      </p:pic>
      <p:sp>
        <p:nvSpPr>
          <p:cNvPr id="150" name="Google Shape;150;p42"/>
          <p:cNvSpPr txBox="1"/>
          <p:nvPr/>
        </p:nvSpPr>
        <p:spPr>
          <a:xfrm>
            <a:off x="1074150" y="4015194"/>
            <a:ext cx="5255400" cy="54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500">
              <a:solidFill>
                <a:srgbClr val="221F1F"/>
              </a:solidFill>
              <a:latin typeface="Netflix Sans Light"/>
              <a:ea typeface="Netflix Sans Light"/>
              <a:cs typeface="Netflix Sans Light"/>
              <a:sym typeface="Netflix Sans Light"/>
            </a:endParaRPr>
          </a:p>
          <a:p>
            <a:pPr indent="0" lvl="0" marL="0" rtl="0">
              <a:spcBef>
                <a:spcPts val="0"/>
              </a:spcBef>
              <a:spcAft>
                <a:spcPts val="0"/>
              </a:spcAft>
              <a:buNone/>
            </a:pPr>
            <a:r>
              <a:rPr lang="en" sz="1500">
                <a:solidFill>
                  <a:srgbClr val="221F1F"/>
                </a:solidFill>
                <a:latin typeface="Netflix Sans Light"/>
                <a:ea typeface="Netflix Sans Light"/>
                <a:cs typeface="Netflix Sans Light"/>
                <a:sym typeface="Netflix Sans Light"/>
              </a:rPr>
              <a:t>An </a:t>
            </a:r>
            <a:r>
              <a:rPr b="1" lang="en" sz="1500">
                <a:solidFill>
                  <a:srgbClr val="E50914"/>
                </a:solidFill>
                <a:latin typeface="Netflix Sans"/>
                <a:ea typeface="Netflix Sans"/>
                <a:cs typeface="Netflix Sans"/>
                <a:sym typeface="Netflix Sans"/>
              </a:rPr>
              <a:t>nteract</a:t>
            </a:r>
            <a:r>
              <a:rPr lang="en" sz="1500">
                <a:solidFill>
                  <a:srgbClr val="221F1F"/>
                </a:solidFill>
                <a:latin typeface="Netflix Sans Light"/>
                <a:ea typeface="Netflix Sans Light"/>
                <a:cs typeface="Netflix Sans Light"/>
                <a:sym typeface="Netflix Sans Light"/>
              </a:rPr>
              <a:t> library</a:t>
            </a:r>
            <a:endParaRPr sz="1500">
              <a:solidFill>
                <a:srgbClr val="221F1F"/>
              </a:solidFill>
              <a:latin typeface="Netflix Sans Light"/>
              <a:ea typeface="Netflix Sans Light"/>
              <a:cs typeface="Netflix Sans Light"/>
              <a:sym typeface="Netflix Sans Light"/>
            </a:endParaRPr>
          </a:p>
        </p:txBody>
      </p:sp>
      <p:cxnSp>
        <p:nvCxnSpPr>
          <p:cNvPr id="151" name="Google Shape;151;p42"/>
          <p:cNvCxnSpPr/>
          <p:nvPr/>
        </p:nvCxnSpPr>
        <p:spPr>
          <a:xfrm>
            <a:off x="1074150" y="4179475"/>
            <a:ext cx="1200" cy="361200"/>
          </a:xfrm>
          <a:prstGeom prst="straightConnector1">
            <a:avLst/>
          </a:prstGeom>
          <a:noFill/>
          <a:ln cap="flat" cmpd="sng" w="19050">
            <a:solidFill>
              <a:srgbClr val="E50914"/>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5" name="Shape 155"/>
        <p:cNvGrpSpPr/>
        <p:nvPr/>
      </p:nvGrpSpPr>
      <p:grpSpPr>
        <a:xfrm>
          <a:off x="0" y="0"/>
          <a:ext cx="0" cy="0"/>
          <a:chOff x="0" y="0"/>
          <a:chExt cx="0" cy="0"/>
        </a:xfrm>
      </p:grpSpPr>
      <p:sp>
        <p:nvSpPr>
          <p:cNvPr id="156" name="Google Shape;156;p43"/>
          <p:cNvSpPr txBox="1"/>
          <p:nvPr/>
        </p:nvSpPr>
        <p:spPr>
          <a:xfrm>
            <a:off x="1351725" y="707175"/>
            <a:ext cx="59622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A simple library for executing notebooks.</a:t>
            </a:r>
            <a:endParaRPr b="1" sz="3200">
              <a:solidFill>
                <a:srgbClr val="221F1F"/>
              </a:solidFill>
              <a:latin typeface="Netflix Sans"/>
              <a:ea typeface="Netflix Sans"/>
              <a:cs typeface="Netflix Sans"/>
              <a:sym typeface="Netflix Sans"/>
            </a:endParaRPr>
          </a:p>
        </p:txBody>
      </p:sp>
      <p:pic>
        <p:nvPicPr>
          <p:cNvPr id="157" name="Google Shape;157;p43"/>
          <p:cNvPicPr preferRelativeResize="0"/>
          <p:nvPr/>
        </p:nvPicPr>
        <p:blipFill>
          <a:blip r:embed="rId3">
            <a:alphaModFix/>
          </a:blip>
          <a:stretch>
            <a:fillRect/>
          </a:stretch>
        </p:blipFill>
        <p:spPr>
          <a:xfrm>
            <a:off x="889600" y="1413150"/>
            <a:ext cx="7364800" cy="36146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1" name="Shape 161"/>
        <p:cNvGrpSpPr/>
        <p:nvPr/>
      </p:nvGrpSpPr>
      <p:grpSpPr>
        <a:xfrm>
          <a:off x="0" y="0"/>
          <a:ext cx="0" cy="0"/>
          <a:chOff x="0" y="0"/>
          <a:chExt cx="0" cy="0"/>
        </a:xfrm>
      </p:grpSpPr>
      <p:sp>
        <p:nvSpPr>
          <p:cNvPr id="162" name="Google Shape;162;p44"/>
          <p:cNvSpPr txBox="1"/>
          <p:nvPr/>
        </p:nvSpPr>
        <p:spPr>
          <a:xfrm>
            <a:off x="1197450" y="1460100"/>
            <a:ext cx="6443400" cy="313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221F1F"/>
                </a:solidFill>
                <a:latin typeface="Netflix Sans Light"/>
                <a:ea typeface="Netflix Sans Light"/>
                <a:cs typeface="Netflix Sans Light"/>
                <a:sym typeface="Netflix Sans Light"/>
              </a:rPr>
              <a:t>Select a unique destination to get a running history of execution.</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rPr b="1" lang="en" sz="1200">
                <a:solidFill>
                  <a:srgbClr val="E50914"/>
                </a:solidFill>
                <a:latin typeface="Courier New"/>
                <a:ea typeface="Courier New"/>
                <a:cs typeface="Courier New"/>
                <a:sym typeface="Courier New"/>
              </a:rPr>
              <a:t>p</a:t>
            </a:r>
            <a:r>
              <a:rPr b="1" lang="en" sz="1200">
                <a:solidFill>
                  <a:srgbClr val="E50914"/>
                </a:solidFill>
                <a:latin typeface="Courier New"/>
                <a:ea typeface="Courier New"/>
                <a:cs typeface="Courier New"/>
                <a:sym typeface="Courier New"/>
              </a:rPr>
              <a:t>apermill input_notebook.ipynb outputs/{run_id}_out.ipynb</a:t>
            </a:r>
            <a:endParaRPr b="1" sz="1200">
              <a:solidFill>
                <a:srgbClr val="E50914"/>
              </a:solidFill>
              <a:latin typeface="Courier New"/>
              <a:ea typeface="Courier New"/>
              <a:cs typeface="Courier New"/>
              <a:sym typeface="Courier New"/>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rPr lang="en">
                <a:solidFill>
                  <a:srgbClr val="221F1F"/>
                </a:solidFill>
                <a:latin typeface="Netflix Sans Light"/>
                <a:ea typeface="Netflix Sans Light"/>
                <a:cs typeface="Netflix Sans Light"/>
                <a:sym typeface="Netflix Sans Light"/>
              </a:rPr>
              <a:t>Produces:</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rPr lang="en" sz="1200">
                <a:solidFill>
                  <a:srgbClr val="221F1F"/>
                </a:solidFill>
                <a:latin typeface="Courier New"/>
                <a:ea typeface="Courier New"/>
                <a:cs typeface="Courier New"/>
                <a:sym typeface="Courier New"/>
              </a:rPr>
              <a:t>  outputs/</a:t>
            </a:r>
            <a:endParaRPr sz="1200">
              <a:solidFill>
                <a:schemeClr val="lt2"/>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 sz="1200">
                <a:solidFill>
                  <a:srgbClr val="221F1F"/>
                </a:solidFill>
                <a:latin typeface="Courier New"/>
                <a:ea typeface="Courier New"/>
                <a:cs typeface="Courier New"/>
                <a:sym typeface="Courier New"/>
              </a:rPr>
              <a:t>      </a:t>
            </a:r>
            <a:r>
              <a:rPr lang="en" sz="1200">
                <a:solidFill>
                  <a:srgbClr val="221F1F"/>
                </a:solidFill>
                <a:latin typeface="Courier New"/>
                <a:ea typeface="Courier New"/>
                <a:cs typeface="Courier New"/>
                <a:sym typeface="Courier New"/>
              </a:rPr>
              <a:t>...</a:t>
            </a:r>
            <a:endParaRPr sz="1200">
              <a:solidFill>
                <a:schemeClr val="lt2"/>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 sz="1200">
                <a:solidFill>
                  <a:srgbClr val="221F1F"/>
                </a:solidFill>
                <a:latin typeface="Courier New"/>
                <a:ea typeface="Courier New"/>
                <a:cs typeface="Courier New"/>
                <a:sym typeface="Courier New"/>
              </a:rPr>
              <a:t>      </a:t>
            </a:r>
            <a:r>
              <a:rPr lang="en" sz="1200">
                <a:solidFill>
                  <a:srgbClr val="221F1F"/>
                </a:solidFill>
                <a:latin typeface="Courier New"/>
                <a:ea typeface="Courier New"/>
                <a:cs typeface="Courier New"/>
                <a:sym typeface="Courier New"/>
              </a:rPr>
              <a:t>r</a:t>
            </a:r>
            <a:r>
              <a:rPr lang="en" sz="1200">
                <a:solidFill>
                  <a:srgbClr val="221F1F"/>
                </a:solidFill>
                <a:latin typeface="Courier New"/>
                <a:ea typeface="Courier New"/>
                <a:cs typeface="Courier New"/>
                <a:sym typeface="Courier New"/>
              </a:rPr>
              <a:t>un_2018_08_22_out.ipynb</a:t>
            </a:r>
            <a:endParaRPr sz="1200">
              <a:solidFill>
                <a:srgbClr val="221F1F"/>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 sz="1200">
                <a:solidFill>
                  <a:srgbClr val="221F1F"/>
                </a:solidFill>
                <a:latin typeface="Courier New"/>
                <a:ea typeface="Courier New"/>
                <a:cs typeface="Courier New"/>
                <a:sym typeface="Courier New"/>
              </a:rPr>
              <a:t>      </a:t>
            </a:r>
            <a:r>
              <a:rPr lang="en" sz="1200">
                <a:solidFill>
                  <a:srgbClr val="221F1F"/>
                </a:solidFill>
                <a:latin typeface="Courier New"/>
                <a:ea typeface="Courier New"/>
                <a:cs typeface="Courier New"/>
                <a:sym typeface="Courier New"/>
              </a:rPr>
              <a:t>run_2018_08_23_out.ipynb</a:t>
            </a:r>
            <a:endParaRPr sz="1200">
              <a:solidFill>
                <a:srgbClr val="221F1F"/>
              </a:solidFill>
              <a:latin typeface="Courier New"/>
              <a:ea typeface="Courier New"/>
              <a:cs typeface="Courier New"/>
              <a:sym typeface="Courier New"/>
            </a:endParaRPr>
          </a:p>
          <a:p>
            <a:pPr indent="0" lvl="0" marL="0" rtl="0" algn="l">
              <a:lnSpc>
                <a:spcPct val="115000"/>
              </a:lnSpc>
              <a:spcBef>
                <a:spcPts val="0"/>
              </a:spcBef>
              <a:spcAft>
                <a:spcPts val="0"/>
              </a:spcAft>
              <a:buNone/>
            </a:pPr>
            <a:r>
              <a:t/>
            </a:r>
            <a:endParaRPr sz="1200">
              <a:solidFill>
                <a:srgbClr val="221F1F"/>
              </a:solidFill>
              <a:highlight>
                <a:schemeClr val="lt2"/>
              </a:highlight>
              <a:latin typeface="Courier New"/>
              <a:ea typeface="Courier New"/>
              <a:cs typeface="Courier New"/>
              <a:sym typeface="Courier New"/>
            </a:endParaRPr>
          </a:p>
        </p:txBody>
      </p:sp>
      <p:sp>
        <p:nvSpPr>
          <p:cNvPr id="163" name="Google Shape;163;p44"/>
          <p:cNvSpPr txBox="1"/>
          <p:nvPr/>
        </p:nvSpPr>
        <p:spPr>
          <a:xfrm>
            <a:off x="1351725" y="707175"/>
            <a:ext cx="59622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Choose an output location.</a:t>
            </a:r>
            <a:endParaRPr b="1" sz="3200">
              <a:solidFill>
                <a:srgbClr val="221F1F"/>
              </a:solidFill>
              <a:latin typeface="Netflix Sans"/>
              <a:ea typeface="Netflix Sans"/>
              <a:cs typeface="Netflix Sans"/>
              <a:sym typeface="Netflix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7" name="Shape 167"/>
        <p:cNvGrpSpPr/>
        <p:nvPr/>
      </p:nvGrpSpPr>
      <p:grpSpPr>
        <a:xfrm>
          <a:off x="0" y="0"/>
          <a:ext cx="0" cy="0"/>
          <a:chOff x="0" y="0"/>
          <a:chExt cx="0" cy="0"/>
        </a:xfrm>
      </p:grpSpPr>
      <p:sp>
        <p:nvSpPr>
          <p:cNvPr id="168" name="Google Shape;168;p45"/>
          <p:cNvSpPr txBox="1"/>
          <p:nvPr/>
        </p:nvSpPr>
        <p:spPr>
          <a:xfrm>
            <a:off x="1197450" y="1383900"/>
            <a:ext cx="6443400" cy="313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221F1F"/>
                </a:solidFill>
                <a:latin typeface="Netflix Sans Light"/>
                <a:ea typeface="Netflix Sans Light"/>
                <a:cs typeface="Netflix Sans Light"/>
                <a:sym typeface="Netflix Sans Light"/>
              </a:rPr>
              <a:t>Select a unique destination to get a running history of execution.</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rPr b="1" lang="en" sz="1200">
                <a:solidFill>
                  <a:srgbClr val="E50914"/>
                </a:solidFill>
                <a:latin typeface="Courier New"/>
                <a:ea typeface="Courier New"/>
                <a:cs typeface="Courier New"/>
                <a:sym typeface="Courier New"/>
              </a:rPr>
              <a:t>papermill input_notebook.ipynb outputs/{run_id}/output.ipynb</a:t>
            </a:r>
            <a:endParaRPr b="1" sz="1200">
              <a:solidFill>
                <a:srgbClr val="E50914"/>
              </a:solidFill>
              <a:latin typeface="Courier New"/>
              <a:ea typeface="Courier New"/>
              <a:cs typeface="Courier New"/>
              <a:sym typeface="Courier New"/>
            </a:endParaRPr>
          </a:p>
          <a:p>
            <a:pPr indent="0" lvl="0" marL="0" rtl="0" algn="l">
              <a:lnSpc>
                <a:spcPct val="115000"/>
              </a:lnSpc>
              <a:spcBef>
                <a:spcPts val="0"/>
              </a:spcBef>
              <a:spcAft>
                <a:spcPts val="0"/>
              </a:spcAft>
              <a:buNone/>
            </a:pPr>
            <a:r>
              <a:rPr b="1" lang="en" sz="1200">
                <a:solidFill>
                  <a:srgbClr val="E50914"/>
                </a:solidFill>
                <a:latin typeface="Courier New"/>
                <a:ea typeface="Courier New"/>
                <a:cs typeface="Courier New"/>
                <a:sym typeface="Courier New"/>
              </a:rPr>
              <a:t>  </a:t>
            </a:r>
            <a:r>
              <a:rPr b="1" lang="en" sz="1200">
                <a:solidFill>
                  <a:srgbClr val="E50914"/>
                </a:solidFill>
                <a:latin typeface="Courier New"/>
                <a:ea typeface="Courier New"/>
                <a:cs typeface="Courier New"/>
                <a:sym typeface="Courier New"/>
              </a:rPr>
              <a:t>-p region ca -y ‘{“devices”:[“phone”,“tablet”]}’ </a:t>
            </a:r>
            <a:endParaRPr b="1" sz="1200">
              <a:solidFill>
                <a:srgbClr val="E50914"/>
              </a:solidFill>
              <a:latin typeface="Courier New"/>
              <a:ea typeface="Courier New"/>
              <a:cs typeface="Courier New"/>
              <a:sym typeface="Courier New"/>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p:txBody>
      </p:sp>
      <p:sp>
        <p:nvSpPr>
          <p:cNvPr id="169" name="Google Shape;169;p45"/>
          <p:cNvSpPr txBox="1"/>
          <p:nvPr/>
        </p:nvSpPr>
        <p:spPr>
          <a:xfrm>
            <a:off x="1351725" y="707175"/>
            <a:ext cx="59622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Add parameters</a:t>
            </a:r>
            <a:r>
              <a:rPr b="1" lang="en" sz="3200">
                <a:solidFill>
                  <a:srgbClr val="221F1F"/>
                </a:solidFill>
                <a:latin typeface="Netflix Sans"/>
                <a:ea typeface="Netflix Sans"/>
                <a:cs typeface="Netflix Sans"/>
                <a:sym typeface="Netflix Sans"/>
              </a:rPr>
              <a:t>.</a:t>
            </a:r>
            <a:endParaRPr b="1" sz="3200">
              <a:solidFill>
                <a:srgbClr val="221F1F"/>
              </a:solidFill>
              <a:latin typeface="Netflix Sans"/>
              <a:ea typeface="Netflix Sans"/>
              <a:cs typeface="Netflix Sans"/>
              <a:sym typeface="Netflix Sans"/>
            </a:endParaRPr>
          </a:p>
        </p:txBody>
      </p:sp>
      <p:pic>
        <p:nvPicPr>
          <p:cNvPr id="170" name="Google Shape;170;p45"/>
          <p:cNvPicPr preferRelativeResize="0"/>
          <p:nvPr/>
        </p:nvPicPr>
        <p:blipFill>
          <a:blip r:embed="rId3">
            <a:alphaModFix/>
          </a:blip>
          <a:stretch>
            <a:fillRect/>
          </a:stretch>
        </p:blipFill>
        <p:spPr>
          <a:xfrm>
            <a:off x="1260400" y="2657463"/>
            <a:ext cx="5838825" cy="2486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4" name="Shape 174"/>
        <p:cNvGrpSpPr/>
        <p:nvPr/>
      </p:nvGrpSpPr>
      <p:grpSpPr>
        <a:xfrm>
          <a:off x="0" y="0"/>
          <a:ext cx="0" cy="0"/>
          <a:chOff x="0" y="0"/>
          <a:chExt cx="0" cy="0"/>
        </a:xfrm>
      </p:grpSpPr>
      <p:sp>
        <p:nvSpPr>
          <p:cNvPr id="175" name="Google Shape;175;p46"/>
          <p:cNvSpPr txBox="1"/>
          <p:nvPr/>
        </p:nvSpPr>
        <p:spPr>
          <a:xfrm>
            <a:off x="624325" y="554775"/>
            <a:ext cx="30879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How it works.</a:t>
            </a:r>
            <a:endParaRPr b="1" sz="3200">
              <a:solidFill>
                <a:srgbClr val="221F1F"/>
              </a:solidFill>
              <a:latin typeface="Netflix Sans"/>
              <a:ea typeface="Netflix Sans"/>
              <a:cs typeface="Netflix Sans"/>
              <a:sym typeface="Netflix Sans"/>
            </a:endParaRPr>
          </a:p>
        </p:txBody>
      </p:sp>
      <p:sp>
        <p:nvSpPr>
          <p:cNvPr id="176" name="Google Shape;176;p46"/>
          <p:cNvSpPr txBox="1"/>
          <p:nvPr/>
        </p:nvSpPr>
        <p:spPr>
          <a:xfrm>
            <a:off x="367625" y="1432600"/>
            <a:ext cx="2780700" cy="3132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Reads from a source</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Injects a parameters cell to the JSON document</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Launches a runtime manager which runs the notebook kernel and collects messages.</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Outputs to a sink</a:t>
            </a:r>
            <a:endParaRPr>
              <a:solidFill>
                <a:srgbClr val="221F1F"/>
              </a:solidFill>
              <a:latin typeface="Netflix Sans Light"/>
              <a:ea typeface="Netflix Sans Light"/>
              <a:cs typeface="Netflix Sans Light"/>
              <a:sym typeface="Netflix Sans Light"/>
            </a:endParaRPr>
          </a:p>
        </p:txBody>
      </p:sp>
      <p:pic>
        <p:nvPicPr>
          <p:cNvPr id="177" name="Google Shape;177;p46"/>
          <p:cNvPicPr preferRelativeResize="0"/>
          <p:nvPr/>
        </p:nvPicPr>
        <p:blipFill>
          <a:blip r:embed="rId3">
            <a:alphaModFix/>
          </a:blip>
          <a:stretch>
            <a:fillRect/>
          </a:stretch>
        </p:blipFill>
        <p:spPr>
          <a:xfrm>
            <a:off x="3148325" y="1224075"/>
            <a:ext cx="5995676" cy="3400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1" name="Shape 181"/>
        <p:cNvGrpSpPr/>
        <p:nvPr/>
      </p:nvGrpSpPr>
      <p:grpSpPr>
        <a:xfrm>
          <a:off x="0" y="0"/>
          <a:ext cx="0" cy="0"/>
          <a:chOff x="0" y="0"/>
          <a:chExt cx="0" cy="0"/>
        </a:xfrm>
      </p:grpSpPr>
      <p:sp>
        <p:nvSpPr>
          <p:cNvPr id="182" name="Google Shape;182;p47"/>
          <p:cNvSpPr txBox="1"/>
          <p:nvPr/>
        </p:nvSpPr>
        <p:spPr>
          <a:xfrm>
            <a:off x="1197450" y="1460100"/>
            <a:ext cx="6510600" cy="313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rPr lang="en">
                <a:solidFill>
                  <a:srgbClr val="221F1F"/>
                </a:solidFill>
                <a:latin typeface="Netflix Sans Light"/>
                <a:ea typeface="Netflix Sans Light"/>
                <a:cs typeface="Netflix Sans Light"/>
                <a:sym typeface="Netflix Sans Light"/>
              </a:rPr>
              <a:t>It adds notebook isolation.</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Immutable inputs</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Immutable outputs</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Parameterization of notebook runs</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Configurable sourcing / sinking</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rPr lang="en">
                <a:solidFill>
                  <a:srgbClr val="221F1F"/>
                </a:solidFill>
                <a:latin typeface="Netflix Sans Light"/>
                <a:ea typeface="Netflix Sans Light"/>
                <a:cs typeface="Netflix Sans Light"/>
                <a:sym typeface="Netflix Sans Light"/>
              </a:rPr>
              <a:t>Solves our problems for automated execution!</a:t>
            </a:r>
            <a:endParaRPr>
              <a:solidFill>
                <a:srgbClr val="221F1F"/>
              </a:solidFill>
              <a:latin typeface="Netflix Sans Light"/>
              <a:ea typeface="Netflix Sans Light"/>
              <a:cs typeface="Netflix Sans Light"/>
              <a:sym typeface="Netflix Sans Light"/>
            </a:endParaRPr>
          </a:p>
        </p:txBody>
      </p:sp>
      <p:sp>
        <p:nvSpPr>
          <p:cNvPr id="183" name="Google Shape;183;p47"/>
          <p:cNvSpPr txBox="1"/>
          <p:nvPr/>
        </p:nvSpPr>
        <p:spPr>
          <a:xfrm>
            <a:off x="1351725" y="707175"/>
            <a:ext cx="59622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How does this change the notebook experience?</a:t>
            </a:r>
            <a:endParaRPr b="1" sz="3200">
              <a:solidFill>
                <a:srgbClr val="221F1F"/>
              </a:solidFill>
              <a:latin typeface="Netflix Sans"/>
              <a:ea typeface="Netflix Sans"/>
              <a:cs typeface="Netflix Sans"/>
              <a:sym typeface="Netflix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F5F1"/>
        </a:solidFill>
      </p:bgPr>
    </p:bg>
    <p:spTree>
      <p:nvGrpSpPr>
        <p:cNvPr id="187" name="Shape 187"/>
        <p:cNvGrpSpPr/>
        <p:nvPr/>
      </p:nvGrpSpPr>
      <p:grpSpPr>
        <a:xfrm>
          <a:off x="0" y="0"/>
          <a:ext cx="0" cy="0"/>
          <a:chOff x="0" y="0"/>
          <a:chExt cx="0" cy="0"/>
        </a:xfrm>
      </p:grpSpPr>
      <p:pic>
        <p:nvPicPr>
          <p:cNvPr id="188" name="Google Shape;188;p48"/>
          <p:cNvPicPr preferRelativeResize="0"/>
          <p:nvPr/>
        </p:nvPicPr>
        <p:blipFill>
          <a:blip r:embed="rId3">
            <a:alphaModFix/>
          </a:blip>
          <a:stretch>
            <a:fillRect/>
          </a:stretch>
        </p:blipFill>
        <p:spPr>
          <a:xfrm>
            <a:off x="0" y="0"/>
            <a:ext cx="9143993" cy="5143500"/>
          </a:xfrm>
          <a:prstGeom prst="rect">
            <a:avLst/>
          </a:prstGeom>
          <a:noFill/>
          <a:ln>
            <a:noFill/>
          </a:ln>
        </p:spPr>
      </p:pic>
      <p:pic>
        <p:nvPicPr>
          <p:cNvPr descr="Netflix_Logo_RGB.png" id="189" name="Google Shape;189;p48"/>
          <p:cNvPicPr preferRelativeResize="0"/>
          <p:nvPr/>
        </p:nvPicPr>
        <p:blipFill>
          <a:blip r:embed="rId4">
            <a:alphaModFix/>
          </a:blip>
          <a:stretch>
            <a:fillRect/>
          </a:stretch>
        </p:blipFill>
        <p:spPr>
          <a:xfrm>
            <a:off x="7190988" y="4132667"/>
            <a:ext cx="1296570" cy="729299"/>
          </a:xfrm>
          <a:prstGeom prst="rect">
            <a:avLst/>
          </a:prstGeom>
          <a:noFill/>
          <a:ln>
            <a:noFill/>
          </a:ln>
        </p:spPr>
      </p:pic>
      <p:sp>
        <p:nvSpPr>
          <p:cNvPr id="190" name="Google Shape;190;p48"/>
          <p:cNvSpPr txBox="1"/>
          <p:nvPr>
            <p:ph idx="4294967295" type="ctrTitle"/>
          </p:nvPr>
        </p:nvSpPr>
        <p:spPr>
          <a:xfrm>
            <a:off x="650675" y="1444575"/>
            <a:ext cx="4539900" cy="11598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500">
                <a:solidFill>
                  <a:srgbClr val="221F1F"/>
                </a:solidFill>
                <a:latin typeface="Arial"/>
                <a:ea typeface="Arial"/>
                <a:cs typeface="Arial"/>
                <a:sym typeface="Arial"/>
              </a:rPr>
              <a:t>Headline</a:t>
            </a:r>
            <a:endParaRPr sz="5500">
              <a:solidFill>
                <a:srgbClr val="221F1F"/>
              </a:solidFill>
              <a:latin typeface="Arial"/>
              <a:ea typeface="Arial"/>
              <a:cs typeface="Arial"/>
              <a:sym typeface="Arial"/>
            </a:endParaRPr>
          </a:p>
        </p:txBody>
      </p:sp>
      <p:sp>
        <p:nvSpPr>
          <p:cNvPr id="191" name="Google Shape;191;p48"/>
          <p:cNvSpPr/>
          <p:nvPr/>
        </p:nvSpPr>
        <p:spPr>
          <a:xfrm>
            <a:off x="650675" y="1929150"/>
            <a:ext cx="5446465" cy="829198"/>
          </a:xfrm>
          <a:prstGeom prst="rect">
            <a:avLst/>
          </a:prstGeom>
        </p:spPr>
        <p:txBody>
          <a:bodyPr>
            <a:prstTxWarp prst="textPlain"/>
          </a:bodyPr>
          <a:lstStyle/>
          <a:p>
            <a:pPr lvl="0" algn="ctr"/>
            <a:r>
              <a:rPr b="1" i="0">
                <a:ln cap="flat" cmpd="sng" w="9525">
                  <a:solidFill>
                    <a:srgbClr val="F5F5F1"/>
                  </a:solidFill>
                  <a:prstDash val="solid"/>
                  <a:round/>
                  <a:headEnd len="sm" w="sm" type="none"/>
                  <a:tailEnd len="sm" w="sm" type="none"/>
                </a:ln>
                <a:noFill/>
                <a:latin typeface="Netflix Sans"/>
              </a:rPr>
              <a:t>Schedules</a:t>
            </a:r>
          </a:p>
        </p:txBody>
      </p:sp>
      <p:sp>
        <p:nvSpPr>
          <p:cNvPr id="192" name="Google Shape;192;p48"/>
          <p:cNvSpPr txBox="1"/>
          <p:nvPr>
            <p:ph idx="4294967295" type="ctrTitle"/>
          </p:nvPr>
        </p:nvSpPr>
        <p:spPr>
          <a:xfrm>
            <a:off x="545475" y="1387900"/>
            <a:ext cx="5149200" cy="45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rgbClr val="F5F5F1"/>
                </a:solidFill>
              </a:rPr>
              <a:t>Notebooks on</a:t>
            </a:r>
            <a:endParaRPr sz="2500">
              <a:solidFill>
                <a:srgbClr val="F5F5F1"/>
              </a:solidFill>
              <a:latin typeface="Netflix Sans"/>
              <a:ea typeface="Netflix Sans"/>
              <a:cs typeface="Netflix Sans"/>
              <a:sym typeface="Netflix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49"/>
          <p:cNvSpPr txBox="1"/>
          <p:nvPr>
            <p:ph idx="4294967295" type="ctrTitle"/>
          </p:nvPr>
        </p:nvSpPr>
        <p:spPr>
          <a:xfrm>
            <a:off x="1090850" y="1317217"/>
            <a:ext cx="7772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solidFill>
                  <a:srgbClr val="221F1F"/>
                </a:solidFill>
              </a:rPr>
              <a:t>Picking a Scheduler</a:t>
            </a:r>
            <a:endParaRPr sz="4200">
              <a:solidFill>
                <a:srgbClr val="221F1F"/>
              </a:solidFill>
              <a:latin typeface="Netflix Sans"/>
              <a:ea typeface="Netflix Sans"/>
              <a:cs typeface="Netflix Sans"/>
              <a:sym typeface="Netflix Sans"/>
            </a:endParaRPr>
          </a:p>
        </p:txBody>
      </p:sp>
      <p:pic>
        <p:nvPicPr>
          <p:cNvPr descr="Netflix_Logo_RGB.png" id="198" name="Google Shape;198;p49"/>
          <p:cNvPicPr preferRelativeResize="0"/>
          <p:nvPr/>
        </p:nvPicPr>
        <p:blipFill>
          <a:blip r:embed="rId3">
            <a:alphaModFix/>
          </a:blip>
          <a:stretch>
            <a:fillRect/>
          </a:stretch>
        </p:blipFill>
        <p:spPr>
          <a:xfrm>
            <a:off x="7158700" y="4015192"/>
            <a:ext cx="1296570" cy="729299"/>
          </a:xfrm>
          <a:prstGeom prst="rect">
            <a:avLst/>
          </a:prstGeom>
          <a:noFill/>
          <a:ln>
            <a:noFill/>
          </a:ln>
        </p:spPr>
      </p:pic>
      <p:sp>
        <p:nvSpPr>
          <p:cNvPr id="199" name="Google Shape;199;p49"/>
          <p:cNvSpPr txBox="1"/>
          <p:nvPr/>
        </p:nvSpPr>
        <p:spPr>
          <a:xfrm>
            <a:off x="1074150" y="4015194"/>
            <a:ext cx="5255400" cy="54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500">
              <a:solidFill>
                <a:srgbClr val="221F1F"/>
              </a:solidFill>
              <a:latin typeface="Netflix Sans Light"/>
              <a:ea typeface="Netflix Sans Light"/>
              <a:cs typeface="Netflix Sans Light"/>
              <a:sym typeface="Netflix Sans Light"/>
            </a:endParaRPr>
          </a:p>
          <a:p>
            <a:pPr indent="0" lvl="0" marL="0" rtl="0">
              <a:spcBef>
                <a:spcPts val="0"/>
              </a:spcBef>
              <a:spcAft>
                <a:spcPts val="0"/>
              </a:spcAft>
              <a:buNone/>
            </a:pPr>
            <a:r>
              <a:rPr lang="en" sz="1500">
                <a:solidFill>
                  <a:srgbClr val="221F1F"/>
                </a:solidFill>
                <a:latin typeface="Netflix Sans Light"/>
                <a:ea typeface="Netflix Sans Light"/>
                <a:cs typeface="Netflix Sans Light"/>
                <a:sym typeface="Netflix Sans Light"/>
              </a:rPr>
              <a:t>Most will do</a:t>
            </a:r>
            <a:endParaRPr sz="1500">
              <a:solidFill>
                <a:srgbClr val="221F1F"/>
              </a:solidFill>
              <a:latin typeface="Netflix Sans Light"/>
              <a:ea typeface="Netflix Sans Light"/>
              <a:cs typeface="Netflix Sans Light"/>
              <a:sym typeface="Netflix Sans Light"/>
            </a:endParaRPr>
          </a:p>
        </p:txBody>
      </p:sp>
      <p:cxnSp>
        <p:nvCxnSpPr>
          <p:cNvPr id="200" name="Google Shape;200;p49"/>
          <p:cNvCxnSpPr/>
          <p:nvPr/>
        </p:nvCxnSpPr>
        <p:spPr>
          <a:xfrm>
            <a:off x="1074150" y="4179475"/>
            <a:ext cx="1200" cy="361200"/>
          </a:xfrm>
          <a:prstGeom prst="straightConnector1">
            <a:avLst/>
          </a:prstGeom>
          <a:noFill/>
          <a:ln cap="flat" cmpd="sng" w="19050">
            <a:solidFill>
              <a:srgbClr val="E50914"/>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21F1F"/>
        </a:solidFill>
      </p:bgPr>
    </p:bg>
    <p:spTree>
      <p:nvGrpSpPr>
        <p:cNvPr id="71" name="Shape 71"/>
        <p:cNvGrpSpPr/>
        <p:nvPr/>
      </p:nvGrpSpPr>
      <p:grpSpPr>
        <a:xfrm>
          <a:off x="0" y="0"/>
          <a:ext cx="0" cy="0"/>
          <a:chOff x="0" y="0"/>
          <a:chExt cx="0" cy="0"/>
        </a:xfrm>
      </p:grpSpPr>
      <p:sp>
        <p:nvSpPr>
          <p:cNvPr id="72" name="Google Shape;72;p32"/>
          <p:cNvSpPr txBox="1"/>
          <p:nvPr>
            <p:ph idx="4294967295" type="ctrTitle"/>
          </p:nvPr>
        </p:nvSpPr>
        <p:spPr>
          <a:xfrm>
            <a:off x="1090850" y="1317217"/>
            <a:ext cx="7772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solidFill>
                  <a:srgbClr val="F5F5F1"/>
                </a:solidFill>
              </a:rPr>
              <a:t>Matthew Seal</a:t>
            </a:r>
            <a:endParaRPr sz="4200">
              <a:solidFill>
                <a:srgbClr val="F5F5F1"/>
              </a:solidFill>
              <a:latin typeface="Netflix Sans"/>
              <a:ea typeface="Netflix Sans"/>
              <a:cs typeface="Netflix Sans"/>
              <a:sym typeface="Netflix Sans"/>
            </a:endParaRPr>
          </a:p>
        </p:txBody>
      </p:sp>
      <p:sp>
        <p:nvSpPr>
          <p:cNvPr id="73" name="Google Shape;73;p32"/>
          <p:cNvSpPr txBox="1"/>
          <p:nvPr/>
        </p:nvSpPr>
        <p:spPr>
          <a:xfrm>
            <a:off x="1074150" y="4053550"/>
            <a:ext cx="5409300" cy="545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500">
                <a:solidFill>
                  <a:srgbClr val="F5F5F1"/>
                </a:solidFill>
                <a:latin typeface="Netflix Sans Light"/>
                <a:ea typeface="Netflix Sans Light"/>
                <a:cs typeface="Netflix Sans Light"/>
                <a:sym typeface="Netflix Sans Light"/>
              </a:rPr>
              <a:t>Backend Engineer on the Big Data Platform Team</a:t>
            </a:r>
            <a:endParaRPr sz="1500">
              <a:solidFill>
                <a:srgbClr val="F5F5F1"/>
              </a:solidFill>
              <a:latin typeface="Netflix Sans Light"/>
              <a:ea typeface="Netflix Sans Light"/>
              <a:cs typeface="Netflix Sans Light"/>
              <a:sym typeface="Netflix Sans Light"/>
            </a:endParaRPr>
          </a:p>
          <a:p>
            <a:pPr indent="0" lvl="0" marL="0" rtl="0">
              <a:spcBef>
                <a:spcPts val="0"/>
              </a:spcBef>
              <a:spcAft>
                <a:spcPts val="0"/>
              </a:spcAft>
              <a:buNone/>
            </a:pPr>
            <a:r>
              <a:rPr lang="en" sz="1500">
                <a:solidFill>
                  <a:srgbClr val="F5F5F1"/>
                </a:solidFill>
                <a:latin typeface="Netflix Sans Light"/>
                <a:ea typeface="Netflix Sans Light"/>
                <a:cs typeface="Netflix Sans Light"/>
                <a:sym typeface="Netflix Sans Light"/>
              </a:rPr>
              <a:t>@ Netflix</a:t>
            </a:r>
            <a:endParaRPr sz="1500">
              <a:solidFill>
                <a:srgbClr val="F5F5F1"/>
              </a:solidFill>
              <a:latin typeface="Netflix Sans Light"/>
              <a:ea typeface="Netflix Sans Light"/>
              <a:cs typeface="Netflix Sans Light"/>
              <a:sym typeface="Netflix Sans Light"/>
            </a:endParaRPr>
          </a:p>
        </p:txBody>
      </p:sp>
      <p:cxnSp>
        <p:nvCxnSpPr>
          <p:cNvPr id="74" name="Google Shape;74;p32"/>
          <p:cNvCxnSpPr/>
          <p:nvPr/>
        </p:nvCxnSpPr>
        <p:spPr>
          <a:xfrm>
            <a:off x="1042825" y="4184994"/>
            <a:ext cx="0" cy="380400"/>
          </a:xfrm>
          <a:prstGeom prst="straightConnector1">
            <a:avLst/>
          </a:prstGeom>
          <a:noFill/>
          <a:ln cap="flat" cmpd="sng" w="19050">
            <a:solidFill>
              <a:srgbClr val="E50914"/>
            </a:solidFill>
            <a:prstDash val="solid"/>
            <a:round/>
            <a:headEnd len="med" w="med" type="none"/>
            <a:tailEnd len="med" w="med" type="none"/>
          </a:ln>
        </p:spPr>
      </p:cxnSp>
      <p:pic>
        <p:nvPicPr>
          <p:cNvPr descr="Netflix_Logo_RGB.png" id="75" name="Google Shape;75;p32"/>
          <p:cNvPicPr preferRelativeResize="0"/>
          <p:nvPr/>
        </p:nvPicPr>
        <p:blipFill>
          <a:blip r:embed="rId3">
            <a:alphaModFix/>
          </a:blip>
          <a:stretch>
            <a:fillRect/>
          </a:stretch>
        </p:blipFill>
        <p:spPr>
          <a:xfrm>
            <a:off x="7158700" y="4015192"/>
            <a:ext cx="1296570" cy="729299"/>
          </a:xfrm>
          <a:prstGeom prst="rect">
            <a:avLst/>
          </a:prstGeom>
          <a:noFill/>
          <a:ln>
            <a:noFill/>
          </a:ln>
        </p:spPr>
      </p:pic>
      <p:pic>
        <p:nvPicPr>
          <p:cNvPr id="76" name="Google Shape;76;p32"/>
          <p:cNvPicPr preferRelativeResize="0"/>
          <p:nvPr/>
        </p:nvPicPr>
        <p:blipFill>
          <a:blip r:embed="rId4">
            <a:alphaModFix/>
          </a:blip>
          <a:stretch>
            <a:fillRect/>
          </a:stretch>
        </p:blipFill>
        <p:spPr>
          <a:xfrm>
            <a:off x="6994400" y="0"/>
            <a:ext cx="2149601" cy="2290798"/>
          </a:xfrm>
          <a:prstGeom prst="rect">
            <a:avLst/>
          </a:prstGeom>
          <a:noFill/>
          <a:ln>
            <a:noFill/>
          </a:ln>
        </p:spPr>
      </p:pic>
      <p:sp>
        <p:nvSpPr>
          <p:cNvPr id="77" name="Google Shape;77;p32"/>
          <p:cNvSpPr txBox="1"/>
          <p:nvPr/>
        </p:nvSpPr>
        <p:spPr>
          <a:xfrm>
            <a:off x="1159325" y="872550"/>
            <a:ext cx="5409300" cy="54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500">
                <a:solidFill>
                  <a:srgbClr val="F5F5F1"/>
                </a:solidFill>
                <a:latin typeface="Netflix Sans Light"/>
                <a:ea typeface="Netflix Sans Light"/>
                <a:cs typeface="Netflix Sans Light"/>
                <a:sym typeface="Netflix Sans Light"/>
              </a:rPr>
              <a:t>Speaker Details</a:t>
            </a:r>
            <a:endParaRPr sz="1500">
              <a:solidFill>
                <a:srgbClr val="F5F5F1"/>
              </a:solidFill>
              <a:latin typeface="Netflix Sans Light"/>
              <a:ea typeface="Netflix Sans Light"/>
              <a:cs typeface="Netflix Sans Light"/>
              <a:sym typeface="Netflix Sans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04" name="Shape 204"/>
        <p:cNvGrpSpPr/>
        <p:nvPr/>
      </p:nvGrpSpPr>
      <p:grpSpPr>
        <a:xfrm>
          <a:off x="0" y="0"/>
          <a:ext cx="0" cy="0"/>
          <a:chOff x="0" y="0"/>
          <a:chExt cx="0" cy="0"/>
        </a:xfrm>
      </p:grpSpPr>
      <p:sp>
        <p:nvSpPr>
          <p:cNvPr id="205" name="Google Shape;205;p50"/>
          <p:cNvSpPr txBox="1"/>
          <p:nvPr/>
        </p:nvSpPr>
        <p:spPr>
          <a:xfrm>
            <a:off x="1351725" y="707175"/>
            <a:ext cx="5962200" cy="106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Can it run a container?</a:t>
            </a:r>
            <a:endParaRPr b="1" sz="3200">
              <a:solidFill>
                <a:srgbClr val="221F1F"/>
              </a:solidFill>
              <a:latin typeface="Netflix Sans"/>
              <a:ea typeface="Netflix Sans"/>
              <a:cs typeface="Netflix Sans"/>
              <a:sym typeface="Netflix Sans"/>
            </a:endParaRPr>
          </a:p>
          <a:p>
            <a:pPr indent="0" lvl="0" marL="0" rtl="0">
              <a:spcBef>
                <a:spcPts val="0"/>
              </a:spcBef>
              <a:spcAft>
                <a:spcPts val="0"/>
              </a:spcAft>
              <a:buClr>
                <a:schemeClr val="dk1"/>
              </a:buClr>
              <a:buSzPts val="1100"/>
              <a:buFont typeface="Arial"/>
              <a:buNone/>
            </a:pPr>
            <a:r>
              <a:rPr b="1" lang="en" sz="3200">
                <a:solidFill>
                  <a:srgbClr val="221F1F"/>
                </a:solidFill>
                <a:latin typeface="Netflix Sans"/>
                <a:ea typeface="Netflix Sans"/>
                <a:cs typeface="Netflix Sans"/>
                <a:sym typeface="Netflix Sans"/>
              </a:rPr>
              <a:t>Can it interpret cron strings?</a:t>
            </a:r>
            <a:endParaRPr b="1" sz="3200">
              <a:solidFill>
                <a:srgbClr val="221F1F"/>
              </a:solidFill>
              <a:latin typeface="Netflix Sans"/>
              <a:ea typeface="Netflix Sans"/>
              <a:cs typeface="Netflix Sans"/>
              <a:sym typeface="Netflix Sans"/>
            </a:endParaRPr>
          </a:p>
        </p:txBody>
      </p:sp>
      <p:sp>
        <p:nvSpPr>
          <p:cNvPr id="206" name="Google Shape;206;p50"/>
          <p:cNvSpPr txBox="1"/>
          <p:nvPr/>
        </p:nvSpPr>
        <p:spPr>
          <a:xfrm>
            <a:off x="1197450" y="1858575"/>
            <a:ext cx="6510600" cy="273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rPr lang="en">
                <a:solidFill>
                  <a:srgbClr val="221F1F"/>
                </a:solidFill>
                <a:latin typeface="Netflix Sans Light"/>
                <a:ea typeface="Netflix Sans Light"/>
                <a:cs typeface="Netflix Sans Light"/>
                <a:sym typeface="Netflix Sans Light"/>
              </a:rPr>
              <a:t>If the answer is yes to these two questions, you have 90% of the basics you need to get started.</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rPr lang="en">
                <a:solidFill>
                  <a:srgbClr val="221F1F"/>
                </a:solidFill>
                <a:latin typeface="Netflix Sans Light"/>
                <a:ea typeface="Netflix Sans Light"/>
                <a:cs typeface="Netflix Sans Light"/>
                <a:sym typeface="Netflix Sans Light"/>
              </a:rPr>
              <a:t>You’ll need to determine what’s important to your situation beyond this.</a:t>
            </a:r>
            <a:endParaRPr>
              <a:solidFill>
                <a:srgbClr val="221F1F"/>
              </a:solidFill>
              <a:latin typeface="Netflix Sans Light"/>
              <a:ea typeface="Netflix Sans Light"/>
              <a:cs typeface="Netflix Sans Light"/>
              <a:sym typeface="Netflix Sans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0" name="Shape 210"/>
        <p:cNvGrpSpPr/>
        <p:nvPr/>
      </p:nvGrpSpPr>
      <p:grpSpPr>
        <a:xfrm>
          <a:off x="0" y="0"/>
          <a:ext cx="0" cy="0"/>
          <a:chOff x="0" y="0"/>
          <a:chExt cx="0" cy="0"/>
        </a:xfrm>
      </p:grpSpPr>
      <p:sp>
        <p:nvSpPr>
          <p:cNvPr id="211" name="Google Shape;211;p51"/>
          <p:cNvSpPr txBox="1"/>
          <p:nvPr/>
        </p:nvSpPr>
        <p:spPr>
          <a:xfrm>
            <a:off x="1351725" y="554775"/>
            <a:ext cx="59622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What will the tool need to do?</a:t>
            </a:r>
            <a:endParaRPr b="1" sz="3200">
              <a:solidFill>
                <a:srgbClr val="221F1F"/>
              </a:solidFill>
              <a:latin typeface="Netflix Sans"/>
              <a:ea typeface="Netflix Sans"/>
              <a:cs typeface="Netflix Sans"/>
              <a:sym typeface="Netflix Sans"/>
            </a:endParaRPr>
          </a:p>
        </p:txBody>
      </p:sp>
      <p:pic>
        <p:nvPicPr>
          <p:cNvPr id="212" name="Google Shape;212;p51"/>
          <p:cNvPicPr preferRelativeResize="0"/>
          <p:nvPr/>
        </p:nvPicPr>
        <p:blipFill>
          <a:blip r:embed="rId3">
            <a:alphaModFix/>
          </a:blip>
          <a:stretch>
            <a:fillRect/>
          </a:stretch>
        </p:blipFill>
        <p:spPr>
          <a:xfrm>
            <a:off x="791813" y="1173650"/>
            <a:ext cx="6696934" cy="3767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6" name="Shape 216"/>
        <p:cNvGrpSpPr/>
        <p:nvPr/>
      </p:nvGrpSpPr>
      <p:grpSpPr>
        <a:xfrm>
          <a:off x="0" y="0"/>
          <a:ext cx="0" cy="0"/>
          <a:chOff x="0" y="0"/>
          <a:chExt cx="0" cy="0"/>
        </a:xfrm>
      </p:grpSpPr>
      <p:sp>
        <p:nvSpPr>
          <p:cNvPr id="217" name="Google Shape;217;p52"/>
          <p:cNvSpPr txBox="1"/>
          <p:nvPr/>
        </p:nvSpPr>
        <p:spPr>
          <a:xfrm>
            <a:off x="1197450" y="1460100"/>
            <a:ext cx="6443400" cy="3132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Resource allocations</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Event based scheduling</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Execution isolation</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Retry patterns</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Metrics and analytics</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Execution limits</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Identity</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DAGs</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UI</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p:txBody>
      </p:sp>
      <p:sp>
        <p:nvSpPr>
          <p:cNvPr id="218" name="Google Shape;218;p52"/>
          <p:cNvSpPr txBox="1"/>
          <p:nvPr/>
        </p:nvSpPr>
        <p:spPr>
          <a:xfrm>
            <a:off x="1351725" y="707175"/>
            <a:ext cx="59622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Care about the secondary attributes you need</a:t>
            </a:r>
            <a:r>
              <a:rPr b="1" lang="en" sz="3200">
                <a:solidFill>
                  <a:srgbClr val="221F1F"/>
                </a:solidFill>
                <a:latin typeface="Netflix Sans"/>
                <a:ea typeface="Netflix Sans"/>
                <a:cs typeface="Netflix Sans"/>
                <a:sym typeface="Netflix Sans"/>
              </a:rPr>
              <a:t>.</a:t>
            </a:r>
            <a:endParaRPr b="1" sz="3200">
              <a:solidFill>
                <a:srgbClr val="221F1F"/>
              </a:solidFill>
              <a:latin typeface="Netflix Sans"/>
              <a:ea typeface="Netflix Sans"/>
              <a:cs typeface="Netflix Sans"/>
              <a:sym typeface="Netflix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53"/>
          <p:cNvSpPr txBox="1"/>
          <p:nvPr>
            <p:ph idx="4294967295" type="ctrTitle"/>
          </p:nvPr>
        </p:nvSpPr>
        <p:spPr>
          <a:xfrm>
            <a:off x="1090850" y="1317217"/>
            <a:ext cx="7772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solidFill>
                  <a:srgbClr val="221F1F"/>
                </a:solidFill>
              </a:rPr>
              <a:t>Expressing Schedules</a:t>
            </a:r>
            <a:endParaRPr sz="4200">
              <a:solidFill>
                <a:srgbClr val="221F1F"/>
              </a:solidFill>
              <a:latin typeface="Netflix Sans"/>
              <a:ea typeface="Netflix Sans"/>
              <a:cs typeface="Netflix Sans"/>
              <a:sym typeface="Netflix Sans"/>
            </a:endParaRPr>
          </a:p>
        </p:txBody>
      </p:sp>
      <p:pic>
        <p:nvPicPr>
          <p:cNvPr descr="Netflix_Logo_RGB.png" id="224" name="Google Shape;224;p53"/>
          <p:cNvPicPr preferRelativeResize="0"/>
          <p:nvPr/>
        </p:nvPicPr>
        <p:blipFill>
          <a:blip r:embed="rId3">
            <a:alphaModFix/>
          </a:blip>
          <a:stretch>
            <a:fillRect/>
          </a:stretch>
        </p:blipFill>
        <p:spPr>
          <a:xfrm>
            <a:off x="7158700" y="4015192"/>
            <a:ext cx="1296570" cy="729299"/>
          </a:xfrm>
          <a:prstGeom prst="rect">
            <a:avLst/>
          </a:prstGeom>
          <a:noFill/>
          <a:ln>
            <a:noFill/>
          </a:ln>
        </p:spPr>
      </p:pic>
      <p:sp>
        <p:nvSpPr>
          <p:cNvPr id="225" name="Google Shape;225;p53"/>
          <p:cNvSpPr txBox="1"/>
          <p:nvPr/>
        </p:nvSpPr>
        <p:spPr>
          <a:xfrm>
            <a:off x="1074150" y="4015194"/>
            <a:ext cx="5255400" cy="54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500">
              <a:solidFill>
                <a:srgbClr val="221F1F"/>
              </a:solidFill>
              <a:latin typeface="Netflix Sans Light"/>
              <a:ea typeface="Netflix Sans Light"/>
              <a:cs typeface="Netflix Sans Light"/>
              <a:sym typeface="Netflix Sans Light"/>
            </a:endParaRPr>
          </a:p>
          <a:p>
            <a:pPr indent="0" lvl="0" marL="0" rtl="0">
              <a:spcBef>
                <a:spcPts val="0"/>
              </a:spcBef>
              <a:spcAft>
                <a:spcPts val="0"/>
              </a:spcAft>
              <a:buNone/>
            </a:pPr>
            <a:r>
              <a:rPr lang="en" sz="1500">
                <a:solidFill>
                  <a:srgbClr val="221F1F"/>
                </a:solidFill>
                <a:latin typeface="Netflix Sans Light"/>
                <a:ea typeface="Netflix Sans Light"/>
                <a:cs typeface="Netflix Sans Light"/>
                <a:sym typeface="Netflix Sans Light"/>
              </a:rPr>
              <a:t>Simple is good</a:t>
            </a:r>
            <a:endParaRPr sz="1500">
              <a:solidFill>
                <a:srgbClr val="221F1F"/>
              </a:solidFill>
              <a:latin typeface="Netflix Sans Light"/>
              <a:ea typeface="Netflix Sans Light"/>
              <a:cs typeface="Netflix Sans Light"/>
              <a:sym typeface="Netflix Sans Light"/>
            </a:endParaRPr>
          </a:p>
        </p:txBody>
      </p:sp>
      <p:cxnSp>
        <p:nvCxnSpPr>
          <p:cNvPr id="226" name="Google Shape;226;p53"/>
          <p:cNvCxnSpPr/>
          <p:nvPr/>
        </p:nvCxnSpPr>
        <p:spPr>
          <a:xfrm>
            <a:off x="1074150" y="4179475"/>
            <a:ext cx="1200" cy="361200"/>
          </a:xfrm>
          <a:prstGeom prst="straightConnector1">
            <a:avLst/>
          </a:prstGeom>
          <a:noFill/>
          <a:ln cap="flat" cmpd="sng" w="19050">
            <a:solidFill>
              <a:srgbClr val="E50914"/>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0" name="Shape 230"/>
        <p:cNvGrpSpPr/>
        <p:nvPr/>
      </p:nvGrpSpPr>
      <p:grpSpPr>
        <a:xfrm>
          <a:off x="0" y="0"/>
          <a:ext cx="0" cy="0"/>
          <a:chOff x="0" y="0"/>
          <a:chExt cx="0" cy="0"/>
        </a:xfrm>
      </p:grpSpPr>
      <p:sp>
        <p:nvSpPr>
          <p:cNvPr id="231" name="Google Shape;231;p54"/>
          <p:cNvSpPr txBox="1"/>
          <p:nvPr/>
        </p:nvSpPr>
        <p:spPr>
          <a:xfrm>
            <a:off x="1197450" y="1460100"/>
            <a:ext cx="6443400" cy="31320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a:solidFill>
                  <a:srgbClr val="221F1F"/>
                </a:solidFill>
                <a:latin typeface="Netflix Sans Light"/>
                <a:ea typeface="Netflix Sans Light"/>
                <a:cs typeface="Netflix Sans Light"/>
                <a:sym typeface="Netflix Sans Light"/>
              </a:rPr>
              <a:t>Our DSL layer lets users define their work in concise text files</a:t>
            </a:r>
            <a:r>
              <a:rPr lang="en">
                <a:solidFill>
                  <a:srgbClr val="221F1F"/>
                </a:solidFill>
                <a:latin typeface="Netflix Sans Light"/>
                <a:ea typeface="Netflix Sans Light"/>
                <a:cs typeface="Netflix Sans Light"/>
                <a:sym typeface="Netflix Sans Light"/>
              </a:rPr>
              <a:t>.</a:t>
            </a:r>
            <a:endParaRPr>
              <a:solidFill>
                <a:srgbClr val="221F1F"/>
              </a:solidFill>
              <a:latin typeface="Netflix Sans Light"/>
              <a:ea typeface="Netflix Sans Light"/>
              <a:cs typeface="Netflix Sans Light"/>
              <a:sym typeface="Netflix Sans Light"/>
            </a:endParaRPr>
          </a:p>
          <a:p>
            <a:pPr indent="0" lvl="0" marL="0" rtl="0">
              <a:lnSpc>
                <a:spcPct val="115000"/>
              </a:lnSpc>
              <a:spcBef>
                <a:spcPts val="0"/>
              </a:spcBef>
              <a:spcAft>
                <a:spcPts val="0"/>
              </a:spcAft>
              <a:buClr>
                <a:schemeClr val="dk1"/>
              </a:buClr>
              <a:buSzPts val="1100"/>
              <a:buFont typeface="Arial"/>
              <a:buNone/>
            </a:pPr>
            <a:r>
              <a:t/>
            </a:r>
            <a:endParaRPr>
              <a:solidFill>
                <a:srgbClr val="221F1F"/>
              </a:solidFill>
              <a:latin typeface="Netflix Sans Light"/>
              <a:ea typeface="Netflix Sans Light"/>
              <a:cs typeface="Netflix Sans Light"/>
              <a:sym typeface="Netflix Sans Light"/>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Trigger:</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cron: ‘@daily’</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Workflow:</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id: video-device-etl</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jobs:</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 job:</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id: user-video-stream-collect</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type: NotebookJob</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notebook:</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input_path: https://commuter.netflix.com/nb/etl/uvsc.ipynb</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run_date: ${WORKFLOW_ACTIVATE_DATE} # Parameter</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 job: ...</a:t>
            </a:r>
            <a:endParaRPr b="1" sz="1200">
              <a:solidFill>
                <a:srgbClr val="E50914"/>
              </a:solidFill>
              <a:latin typeface="Courier New"/>
              <a:ea typeface="Courier New"/>
              <a:cs typeface="Courier New"/>
              <a:sym typeface="Courier New"/>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p:txBody>
      </p:sp>
      <p:sp>
        <p:nvSpPr>
          <p:cNvPr id="232" name="Google Shape;232;p54"/>
          <p:cNvSpPr txBox="1"/>
          <p:nvPr/>
        </p:nvSpPr>
        <p:spPr>
          <a:xfrm>
            <a:off x="1351725" y="707175"/>
            <a:ext cx="59622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We chose yaml as a human friendly format</a:t>
            </a:r>
            <a:r>
              <a:rPr b="1" lang="en" sz="3200">
                <a:solidFill>
                  <a:srgbClr val="221F1F"/>
                </a:solidFill>
                <a:latin typeface="Netflix Sans"/>
                <a:ea typeface="Netflix Sans"/>
                <a:cs typeface="Netflix Sans"/>
                <a:sym typeface="Netflix Sans"/>
              </a:rPr>
              <a:t>.</a:t>
            </a:r>
            <a:endParaRPr b="1" sz="3200">
              <a:solidFill>
                <a:srgbClr val="221F1F"/>
              </a:solidFill>
              <a:latin typeface="Netflix Sans"/>
              <a:ea typeface="Netflix Sans"/>
              <a:cs typeface="Netflix Sans"/>
              <a:sym typeface="Netflix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6" name="Shape 236"/>
        <p:cNvGrpSpPr/>
        <p:nvPr/>
      </p:nvGrpSpPr>
      <p:grpSpPr>
        <a:xfrm>
          <a:off x="0" y="0"/>
          <a:ext cx="0" cy="0"/>
          <a:chOff x="0" y="0"/>
          <a:chExt cx="0" cy="0"/>
        </a:xfrm>
      </p:grpSpPr>
      <p:sp>
        <p:nvSpPr>
          <p:cNvPr id="237" name="Google Shape;237;p55"/>
          <p:cNvSpPr txBox="1"/>
          <p:nvPr/>
        </p:nvSpPr>
        <p:spPr>
          <a:xfrm>
            <a:off x="1351725" y="509075"/>
            <a:ext cx="5962200" cy="7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The platform makes these expressions real.</a:t>
            </a:r>
            <a:endParaRPr b="1" sz="3200">
              <a:solidFill>
                <a:srgbClr val="221F1F"/>
              </a:solidFill>
              <a:latin typeface="Netflix Sans"/>
              <a:ea typeface="Netflix Sans"/>
              <a:cs typeface="Netflix Sans"/>
              <a:sym typeface="Netflix Sans"/>
            </a:endParaRPr>
          </a:p>
        </p:txBody>
      </p:sp>
      <p:pic>
        <p:nvPicPr>
          <p:cNvPr id="238" name="Google Shape;238;p55"/>
          <p:cNvPicPr preferRelativeResize="0"/>
          <p:nvPr/>
        </p:nvPicPr>
        <p:blipFill>
          <a:blip r:embed="rId3">
            <a:alphaModFix/>
          </a:blip>
          <a:stretch>
            <a:fillRect/>
          </a:stretch>
        </p:blipFill>
        <p:spPr>
          <a:xfrm>
            <a:off x="1863963" y="1425775"/>
            <a:ext cx="4937716" cy="361462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F5F1"/>
        </a:solidFill>
      </p:bgPr>
    </p:bg>
    <p:spTree>
      <p:nvGrpSpPr>
        <p:cNvPr id="242" name="Shape 242"/>
        <p:cNvGrpSpPr/>
        <p:nvPr/>
      </p:nvGrpSpPr>
      <p:grpSpPr>
        <a:xfrm>
          <a:off x="0" y="0"/>
          <a:ext cx="0" cy="0"/>
          <a:chOff x="0" y="0"/>
          <a:chExt cx="0" cy="0"/>
        </a:xfrm>
      </p:grpSpPr>
      <p:pic>
        <p:nvPicPr>
          <p:cNvPr id="243" name="Google Shape;243;p56"/>
          <p:cNvPicPr preferRelativeResize="0"/>
          <p:nvPr/>
        </p:nvPicPr>
        <p:blipFill>
          <a:blip r:embed="rId3">
            <a:alphaModFix/>
          </a:blip>
          <a:stretch>
            <a:fillRect/>
          </a:stretch>
        </p:blipFill>
        <p:spPr>
          <a:xfrm>
            <a:off x="0" y="0"/>
            <a:ext cx="9143993" cy="5143500"/>
          </a:xfrm>
          <a:prstGeom prst="rect">
            <a:avLst/>
          </a:prstGeom>
          <a:noFill/>
          <a:ln>
            <a:noFill/>
          </a:ln>
        </p:spPr>
      </p:pic>
      <p:pic>
        <p:nvPicPr>
          <p:cNvPr descr="Netflix_Logo_RGB.png" id="244" name="Google Shape;244;p56"/>
          <p:cNvPicPr preferRelativeResize="0"/>
          <p:nvPr/>
        </p:nvPicPr>
        <p:blipFill>
          <a:blip r:embed="rId4">
            <a:alphaModFix/>
          </a:blip>
          <a:stretch>
            <a:fillRect/>
          </a:stretch>
        </p:blipFill>
        <p:spPr>
          <a:xfrm>
            <a:off x="7190988" y="4132667"/>
            <a:ext cx="1296570" cy="729299"/>
          </a:xfrm>
          <a:prstGeom prst="rect">
            <a:avLst/>
          </a:prstGeom>
          <a:noFill/>
          <a:ln>
            <a:noFill/>
          </a:ln>
        </p:spPr>
      </p:pic>
      <p:sp>
        <p:nvSpPr>
          <p:cNvPr id="245" name="Google Shape;245;p56"/>
          <p:cNvSpPr txBox="1"/>
          <p:nvPr>
            <p:ph idx="4294967295" type="ctrTitle"/>
          </p:nvPr>
        </p:nvSpPr>
        <p:spPr>
          <a:xfrm>
            <a:off x="650675" y="1444575"/>
            <a:ext cx="4539900" cy="11598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500">
                <a:solidFill>
                  <a:srgbClr val="221F1F"/>
                </a:solidFill>
                <a:latin typeface="Arial"/>
                <a:ea typeface="Arial"/>
                <a:cs typeface="Arial"/>
                <a:sym typeface="Arial"/>
              </a:rPr>
              <a:t>Headline</a:t>
            </a:r>
            <a:endParaRPr sz="5500">
              <a:solidFill>
                <a:srgbClr val="221F1F"/>
              </a:solidFill>
              <a:latin typeface="Arial"/>
              <a:ea typeface="Arial"/>
              <a:cs typeface="Arial"/>
              <a:sym typeface="Arial"/>
            </a:endParaRPr>
          </a:p>
        </p:txBody>
      </p:sp>
      <p:sp>
        <p:nvSpPr>
          <p:cNvPr id="246" name="Google Shape;246;p56"/>
          <p:cNvSpPr/>
          <p:nvPr/>
        </p:nvSpPr>
        <p:spPr>
          <a:xfrm>
            <a:off x="650675" y="1929150"/>
            <a:ext cx="4235642" cy="1026146"/>
          </a:xfrm>
          <a:prstGeom prst="rect">
            <a:avLst/>
          </a:prstGeom>
        </p:spPr>
        <p:txBody>
          <a:bodyPr>
            <a:prstTxWarp prst="textPlain"/>
          </a:bodyPr>
          <a:lstStyle/>
          <a:p>
            <a:pPr lvl="0" algn="ctr"/>
            <a:r>
              <a:rPr b="1" i="0">
                <a:ln cap="flat" cmpd="sng" w="9525">
                  <a:solidFill>
                    <a:srgbClr val="F5F5F1"/>
                  </a:solidFill>
                  <a:prstDash val="solid"/>
                  <a:round/>
                  <a:headEnd len="sm" w="sm" type="none"/>
                  <a:tailEnd len="sm" w="sm" type="none"/>
                </a:ln>
                <a:noFill/>
                <a:latin typeface="Netflix Sans"/>
              </a:rPr>
              <a:t>Outputs</a:t>
            </a:r>
          </a:p>
        </p:txBody>
      </p:sp>
      <p:sp>
        <p:nvSpPr>
          <p:cNvPr id="247" name="Google Shape;247;p56"/>
          <p:cNvSpPr txBox="1"/>
          <p:nvPr>
            <p:ph idx="4294967295" type="ctrTitle"/>
          </p:nvPr>
        </p:nvSpPr>
        <p:spPr>
          <a:xfrm>
            <a:off x="545475" y="1387900"/>
            <a:ext cx="5149200" cy="45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rgbClr val="F5F5F1"/>
                </a:solidFill>
              </a:rPr>
              <a:t>Diagnosing with</a:t>
            </a:r>
            <a:endParaRPr sz="2500">
              <a:solidFill>
                <a:srgbClr val="F5F5F1"/>
              </a:solidFill>
              <a:latin typeface="Netflix Sans"/>
              <a:ea typeface="Netflix Sans"/>
              <a:cs typeface="Netflix Sans"/>
              <a:sym typeface="Netflix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57"/>
          <p:cNvSpPr txBox="1"/>
          <p:nvPr>
            <p:ph idx="4294967295" type="ctrTitle"/>
          </p:nvPr>
        </p:nvSpPr>
        <p:spPr>
          <a:xfrm>
            <a:off x="1090850" y="1317217"/>
            <a:ext cx="7772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solidFill>
                  <a:srgbClr val="221F1F"/>
                </a:solidFill>
              </a:rPr>
              <a:t>Failed Notebooks</a:t>
            </a:r>
            <a:endParaRPr sz="4200">
              <a:solidFill>
                <a:srgbClr val="221F1F"/>
              </a:solidFill>
              <a:latin typeface="Netflix Sans"/>
              <a:ea typeface="Netflix Sans"/>
              <a:cs typeface="Netflix Sans"/>
              <a:sym typeface="Netflix Sans"/>
            </a:endParaRPr>
          </a:p>
        </p:txBody>
      </p:sp>
      <p:pic>
        <p:nvPicPr>
          <p:cNvPr descr="Netflix_Logo_RGB.png" id="253" name="Google Shape;253;p57"/>
          <p:cNvPicPr preferRelativeResize="0"/>
          <p:nvPr/>
        </p:nvPicPr>
        <p:blipFill>
          <a:blip r:embed="rId3">
            <a:alphaModFix/>
          </a:blip>
          <a:stretch>
            <a:fillRect/>
          </a:stretch>
        </p:blipFill>
        <p:spPr>
          <a:xfrm>
            <a:off x="7158700" y="4015192"/>
            <a:ext cx="1296570" cy="729299"/>
          </a:xfrm>
          <a:prstGeom prst="rect">
            <a:avLst/>
          </a:prstGeom>
          <a:noFill/>
          <a:ln>
            <a:noFill/>
          </a:ln>
        </p:spPr>
      </p:pic>
      <p:sp>
        <p:nvSpPr>
          <p:cNvPr id="254" name="Google Shape;254;p57"/>
          <p:cNvSpPr txBox="1"/>
          <p:nvPr/>
        </p:nvSpPr>
        <p:spPr>
          <a:xfrm>
            <a:off x="1074150" y="4015194"/>
            <a:ext cx="5255400" cy="54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500">
              <a:solidFill>
                <a:srgbClr val="221F1F"/>
              </a:solidFill>
              <a:latin typeface="Netflix Sans Light"/>
              <a:ea typeface="Netflix Sans Light"/>
              <a:cs typeface="Netflix Sans Light"/>
              <a:sym typeface="Netflix Sans Light"/>
            </a:endParaRPr>
          </a:p>
          <a:p>
            <a:pPr indent="0" lvl="0" marL="0" rtl="0">
              <a:spcBef>
                <a:spcPts val="0"/>
              </a:spcBef>
              <a:spcAft>
                <a:spcPts val="0"/>
              </a:spcAft>
              <a:buNone/>
            </a:pPr>
            <a:r>
              <a:rPr lang="en" sz="1500">
                <a:solidFill>
                  <a:srgbClr val="221F1F"/>
                </a:solidFill>
                <a:latin typeface="Netflix Sans Light"/>
                <a:ea typeface="Netflix Sans Light"/>
                <a:cs typeface="Netflix Sans Light"/>
                <a:sym typeface="Netflix Sans Light"/>
              </a:rPr>
              <a:t>A better way to review outcomes</a:t>
            </a:r>
            <a:endParaRPr sz="1500">
              <a:solidFill>
                <a:srgbClr val="221F1F"/>
              </a:solidFill>
              <a:latin typeface="Netflix Sans Light"/>
              <a:ea typeface="Netflix Sans Light"/>
              <a:cs typeface="Netflix Sans Light"/>
              <a:sym typeface="Netflix Sans Light"/>
            </a:endParaRPr>
          </a:p>
        </p:txBody>
      </p:sp>
      <p:cxnSp>
        <p:nvCxnSpPr>
          <p:cNvPr id="255" name="Google Shape;255;p57"/>
          <p:cNvCxnSpPr/>
          <p:nvPr/>
        </p:nvCxnSpPr>
        <p:spPr>
          <a:xfrm>
            <a:off x="1074150" y="4179475"/>
            <a:ext cx="1200" cy="361200"/>
          </a:xfrm>
          <a:prstGeom prst="straightConnector1">
            <a:avLst/>
          </a:prstGeom>
          <a:noFill/>
          <a:ln cap="flat" cmpd="sng" w="19050">
            <a:solidFill>
              <a:srgbClr val="E50914"/>
            </a:solidFill>
            <a:prstDash val="solid"/>
            <a:round/>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9" name="Shape 259"/>
        <p:cNvGrpSpPr/>
        <p:nvPr/>
      </p:nvGrpSpPr>
      <p:grpSpPr>
        <a:xfrm>
          <a:off x="0" y="0"/>
          <a:ext cx="0" cy="0"/>
          <a:chOff x="0" y="0"/>
          <a:chExt cx="0" cy="0"/>
        </a:xfrm>
      </p:grpSpPr>
      <p:sp>
        <p:nvSpPr>
          <p:cNvPr id="260" name="Google Shape;260;p58"/>
          <p:cNvSpPr txBox="1"/>
          <p:nvPr/>
        </p:nvSpPr>
        <p:spPr>
          <a:xfrm>
            <a:off x="1351725" y="509075"/>
            <a:ext cx="5962200" cy="7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How we diagnose and fix failures is different now.</a:t>
            </a:r>
            <a:endParaRPr b="1" sz="3200">
              <a:solidFill>
                <a:srgbClr val="221F1F"/>
              </a:solidFill>
              <a:latin typeface="Netflix Sans"/>
              <a:ea typeface="Netflix Sans"/>
              <a:cs typeface="Netflix Sans"/>
              <a:sym typeface="Netflix Sans"/>
            </a:endParaRPr>
          </a:p>
        </p:txBody>
      </p:sp>
      <p:pic>
        <p:nvPicPr>
          <p:cNvPr id="261" name="Google Shape;261;p58"/>
          <p:cNvPicPr preferRelativeResize="0"/>
          <p:nvPr/>
        </p:nvPicPr>
        <p:blipFill rotWithShape="1">
          <a:blip r:embed="rId3">
            <a:alphaModFix/>
          </a:blip>
          <a:srcRect b="0" l="0" r="0" t="0"/>
          <a:stretch/>
        </p:blipFill>
        <p:spPr>
          <a:xfrm>
            <a:off x="1863963" y="1425775"/>
            <a:ext cx="4937716" cy="361462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65" name="Shape 265"/>
        <p:cNvGrpSpPr/>
        <p:nvPr/>
      </p:nvGrpSpPr>
      <p:grpSpPr>
        <a:xfrm>
          <a:off x="0" y="0"/>
          <a:ext cx="0" cy="0"/>
          <a:chOff x="0" y="0"/>
          <a:chExt cx="0" cy="0"/>
        </a:xfrm>
      </p:grpSpPr>
      <p:sp>
        <p:nvSpPr>
          <p:cNvPr id="266" name="Google Shape;266;p59"/>
          <p:cNvSpPr txBox="1"/>
          <p:nvPr/>
        </p:nvSpPr>
        <p:spPr>
          <a:xfrm>
            <a:off x="477075" y="1460100"/>
            <a:ext cx="3038400" cy="313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rPr lang="en">
                <a:solidFill>
                  <a:srgbClr val="221F1F"/>
                </a:solidFill>
                <a:latin typeface="Netflix Sans Light"/>
                <a:ea typeface="Netflix Sans Light"/>
                <a:cs typeface="Netflix Sans Light"/>
                <a:sym typeface="Netflix Sans Light"/>
              </a:rPr>
              <a:t>Output notebooks are the place to look for failures. They have:</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Stack traces</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Re-runnable code</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Execution logs</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Same interface as input</a:t>
            </a:r>
            <a:endParaRPr>
              <a:solidFill>
                <a:srgbClr val="221F1F"/>
              </a:solidFill>
              <a:latin typeface="Netflix Sans Light"/>
              <a:ea typeface="Netflix Sans Light"/>
              <a:cs typeface="Netflix Sans Light"/>
              <a:sym typeface="Netflix Sans Light"/>
            </a:endParaRPr>
          </a:p>
        </p:txBody>
      </p:sp>
      <p:sp>
        <p:nvSpPr>
          <p:cNvPr id="267" name="Google Shape;267;p59"/>
          <p:cNvSpPr txBox="1"/>
          <p:nvPr/>
        </p:nvSpPr>
        <p:spPr>
          <a:xfrm>
            <a:off x="247125" y="702375"/>
            <a:ext cx="36237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Failed outputs are useful.</a:t>
            </a:r>
            <a:endParaRPr b="1" sz="3200">
              <a:solidFill>
                <a:srgbClr val="221F1F"/>
              </a:solidFill>
              <a:latin typeface="Netflix Sans"/>
              <a:ea typeface="Netflix Sans"/>
              <a:cs typeface="Netflix Sans"/>
              <a:sym typeface="Netflix Sans"/>
            </a:endParaRPr>
          </a:p>
        </p:txBody>
      </p:sp>
      <p:pic>
        <p:nvPicPr>
          <p:cNvPr id="268" name="Google Shape;268;p59"/>
          <p:cNvPicPr preferRelativeResize="0"/>
          <p:nvPr/>
        </p:nvPicPr>
        <p:blipFill>
          <a:blip r:embed="rId3">
            <a:alphaModFix/>
          </a:blip>
          <a:stretch>
            <a:fillRect/>
          </a:stretch>
        </p:blipFill>
        <p:spPr>
          <a:xfrm>
            <a:off x="3978061" y="0"/>
            <a:ext cx="5165928" cy="5143500"/>
          </a:xfrm>
          <a:prstGeom prst="rect">
            <a:avLst/>
          </a:prstGeom>
          <a:noFill/>
          <a:ln>
            <a:noFill/>
          </a:ln>
        </p:spPr>
      </p:pic>
      <p:pic>
        <p:nvPicPr>
          <p:cNvPr id="269" name="Google Shape;269;p59"/>
          <p:cNvPicPr preferRelativeResize="0"/>
          <p:nvPr/>
        </p:nvPicPr>
        <p:blipFill>
          <a:blip r:embed="rId4">
            <a:alphaModFix/>
          </a:blip>
          <a:stretch>
            <a:fillRect/>
          </a:stretch>
        </p:blipFill>
        <p:spPr>
          <a:xfrm>
            <a:off x="8835400" y="4682450"/>
            <a:ext cx="200925" cy="345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F5F1"/>
        </a:solidFill>
      </p:bgPr>
    </p:bg>
    <p:spTree>
      <p:nvGrpSpPr>
        <p:cNvPr id="81" name="Shape 81"/>
        <p:cNvGrpSpPr/>
        <p:nvPr/>
      </p:nvGrpSpPr>
      <p:grpSpPr>
        <a:xfrm>
          <a:off x="0" y="0"/>
          <a:ext cx="0" cy="0"/>
          <a:chOff x="0" y="0"/>
          <a:chExt cx="0" cy="0"/>
        </a:xfrm>
      </p:grpSpPr>
      <p:pic>
        <p:nvPicPr>
          <p:cNvPr id="82" name="Google Shape;82;p33"/>
          <p:cNvPicPr preferRelativeResize="0"/>
          <p:nvPr/>
        </p:nvPicPr>
        <p:blipFill>
          <a:blip r:embed="rId3">
            <a:alphaModFix/>
          </a:blip>
          <a:stretch>
            <a:fillRect/>
          </a:stretch>
        </p:blipFill>
        <p:spPr>
          <a:xfrm>
            <a:off x="0" y="0"/>
            <a:ext cx="9143993" cy="5143500"/>
          </a:xfrm>
          <a:prstGeom prst="rect">
            <a:avLst/>
          </a:prstGeom>
          <a:noFill/>
          <a:ln>
            <a:noFill/>
          </a:ln>
        </p:spPr>
      </p:pic>
      <p:pic>
        <p:nvPicPr>
          <p:cNvPr descr="Netflix_Logo_RGB.png" id="83" name="Google Shape;83;p33"/>
          <p:cNvPicPr preferRelativeResize="0"/>
          <p:nvPr/>
        </p:nvPicPr>
        <p:blipFill>
          <a:blip r:embed="rId4">
            <a:alphaModFix/>
          </a:blip>
          <a:stretch>
            <a:fillRect/>
          </a:stretch>
        </p:blipFill>
        <p:spPr>
          <a:xfrm>
            <a:off x="7190988" y="4132667"/>
            <a:ext cx="1296570" cy="729299"/>
          </a:xfrm>
          <a:prstGeom prst="rect">
            <a:avLst/>
          </a:prstGeom>
          <a:noFill/>
          <a:ln>
            <a:noFill/>
          </a:ln>
        </p:spPr>
      </p:pic>
      <p:sp>
        <p:nvSpPr>
          <p:cNvPr id="84" name="Google Shape;84;p33"/>
          <p:cNvSpPr txBox="1"/>
          <p:nvPr>
            <p:ph idx="4294967295" type="ctrTitle"/>
          </p:nvPr>
        </p:nvSpPr>
        <p:spPr>
          <a:xfrm>
            <a:off x="650675" y="1444575"/>
            <a:ext cx="4539900" cy="11598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500">
                <a:solidFill>
                  <a:srgbClr val="221F1F"/>
                </a:solidFill>
                <a:latin typeface="Arial"/>
                <a:ea typeface="Arial"/>
                <a:cs typeface="Arial"/>
                <a:sym typeface="Arial"/>
              </a:rPr>
              <a:t>Headline</a:t>
            </a:r>
            <a:endParaRPr sz="5500">
              <a:solidFill>
                <a:srgbClr val="221F1F"/>
              </a:solidFill>
              <a:latin typeface="Arial"/>
              <a:ea typeface="Arial"/>
              <a:cs typeface="Arial"/>
              <a:sym typeface="Arial"/>
            </a:endParaRPr>
          </a:p>
        </p:txBody>
      </p:sp>
      <p:sp>
        <p:nvSpPr>
          <p:cNvPr id="85" name="Google Shape;85;p33"/>
          <p:cNvSpPr/>
          <p:nvPr/>
        </p:nvSpPr>
        <p:spPr>
          <a:xfrm>
            <a:off x="650675" y="1929150"/>
            <a:ext cx="3022581" cy="1040693"/>
          </a:xfrm>
          <a:prstGeom prst="rect">
            <a:avLst/>
          </a:prstGeom>
        </p:spPr>
        <p:txBody>
          <a:bodyPr>
            <a:prstTxWarp prst="textPlain"/>
          </a:bodyPr>
          <a:lstStyle/>
          <a:p>
            <a:pPr lvl="0" algn="ctr"/>
            <a:r>
              <a:rPr b="1" i="0">
                <a:ln cap="flat" cmpd="sng" w="9525">
                  <a:solidFill>
                    <a:srgbClr val="F5F5F1"/>
                  </a:solidFill>
                  <a:prstDash val="solid"/>
                  <a:round/>
                  <a:headEnd len="sm" w="sm" type="none"/>
                  <a:tailEnd len="sm" w="sm" type="none"/>
                </a:ln>
                <a:noFill/>
                <a:latin typeface="Netflix Sans"/>
              </a:rPr>
              <a:t>Why?</a:t>
            </a:r>
          </a:p>
        </p:txBody>
      </p:sp>
      <p:sp>
        <p:nvSpPr>
          <p:cNvPr id="86" name="Google Shape;86;p33"/>
          <p:cNvSpPr txBox="1"/>
          <p:nvPr>
            <p:ph idx="4294967295" type="ctrTitle"/>
          </p:nvPr>
        </p:nvSpPr>
        <p:spPr>
          <a:xfrm>
            <a:off x="545475" y="1387900"/>
            <a:ext cx="5149200" cy="45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500">
                <a:solidFill>
                  <a:srgbClr val="F5F5F1"/>
                </a:solidFill>
              </a:rPr>
              <a:t>Notebooks Everywhere</a:t>
            </a:r>
            <a:endParaRPr sz="2500">
              <a:solidFill>
                <a:srgbClr val="F5F5F1"/>
              </a:solidFill>
              <a:latin typeface="Netflix Sans"/>
              <a:ea typeface="Netflix Sans"/>
              <a:cs typeface="Netflix Sans"/>
              <a:sym typeface="Netflix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73" name="Shape 273"/>
        <p:cNvGrpSpPr/>
        <p:nvPr/>
      </p:nvGrpSpPr>
      <p:grpSpPr>
        <a:xfrm>
          <a:off x="0" y="0"/>
          <a:ext cx="0" cy="0"/>
          <a:chOff x="0" y="0"/>
          <a:chExt cx="0" cy="0"/>
        </a:xfrm>
      </p:grpSpPr>
      <p:sp>
        <p:nvSpPr>
          <p:cNvPr id="274" name="Google Shape;274;p60"/>
          <p:cNvSpPr txBox="1"/>
          <p:nvPr/>
        </p:nvSpPr>
        <p:spPr>
          <a:xfrm>
            <a:off x="1346925" y="167213"/>
            <a:ext cx="59622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Find the issue.</a:t>
            </a:r>
            <a:endParaRPr b="1" sz="3200">
              <a:solidFill>
                <a:srgbClr val="221F1F"/>
              </a:solidFill>
              <a:latin typeface="Netflix Sans"/>
              <a:ea typeface="Netflix Sans"/>
              <a:cs typeface="Netflix Sans"/>
              <a:sym typeface="Netflix Sans"/>
            </a:endParaRPr>
          </a:p>
        </p:txBody>
      </p:sp>
      <p:sp>
        <p:nvSpPr>
          <p:cNvPr id="275" name="Google Shape;275;p60"/>
          <p:cNvSpPr txBox="1"/>
          <p:nvPr/>
        </p:nvSpPr>
        <p:spPr>
          <a:xfrm>
            <a:off x="1346922" y="1979338"/>
            <a:ext cx="59622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Test the</a:t>
            </a:r>
            <a:r>
              <a:rPr b="1" lang="en" sz="3200">
                <a:solidFill>
                  <a:srgbClr val="221F1F"/>
                </a:solidFill>
                <a:latin typeface="Netflix Sans"/>
                <a:ea typeface="Netflix Sans"/>
                <a:cs typeface="Netflix Sans"/>
                <a:sym typeface="Netflix Sans"/>
              </a:rPr>
              <a:t> fix</a:t>
            </a:r>
            <a:r>
              <a:rPr b="1" lang="en" sz="3200">
                <a:solidFill>
                  <a:srgbClr val="221F1F"/>
                </a:solidFill>
                <a:latin typeface="Netflix Sans"/>
                <a:ea typeface="Netflix Sans"/>
                <a:cs typeface="Netflix Sans"/>
                <a:sym typeface="Netflix Sans"/>
              </a:rPr>
              <a:t>.</a:t>
            </a:r>
            <a:endParaRPr b="1" sz="3200">
              <a:solidFill>
                <a:srgbClr val="221F1F"/>
              </a:solidFill>
              <a:latin typeface="Netflix Sans"/>
              <a:ea typeface="Netflix Sans"/>
              <a:cs typeface="Netflix Sans"/>
              <a:sym typeface="Netflix Sans"/>
            </a:endParaRPr>
          </a:p>
        </p:txBody>
      </p:sp>
      <p:pic>
        <p:nvPicPr>
          <p:cNvPr id="276" name="Google Shape;276;p60"/>
          <p:cNvPicPr preferRelativeResize="0"/>
          <p:nvPr/>
        </p:nvPicPr>
        <p:blipFill>
          <a:blip r:embed="rId3">
            <a:alphaModFix/>
          </a:blip>
          <a:stretch>
            <a:fillRect/>
          </a:stretch>
        </p:blipFill>
        <p:spPr>
          <a:xfrm>
            <a:off x="960500" y="741897"/>
            <a:ext cx="6279424" cy="1338115"/>
          </a:xfrm>
          <a:prstGeom prst="rect">
            <a:avLst/>
          </a:prstGeom>
          <a:noFill/>
          <a:ln>
            <a:noFill/>
          </a:ln>
        </p:spPr>
      </p:pic>
      <p:pic>
        <p:nvPicPr>
          <p:cNvPr id="277" name="Google Shape;277;p60"/>
          <p:cNvPicPr preferRelativeResize="0"/>
          <p:nvPr/>
        </p:nvPicPr>
        <p:blipFill>
          <a:blip r:embed="rId4">
            <a:alphaModFix/>
          </a:blip>
          <a:stretch>
            <a:fillRect/>
          </a:stretch>
        </p:blipFill>
        <p:spPr>
          <a:xfrm>
            <a:off x="960500" y="2609563"/>
            <a:ext cx="6348625" cy="1811739"/>
          </a:xfrm>
          <a:prstGeom prst="rect">
            <a:avLst/>
          </a:prstGeom>
          <a:noFill/>
          <a:ln>
            <a:noFill/>
          </a:ln>
        </p:spPr>
      </p:pic>
      <p:sp>
        <p:nvSpPr>
          <p:cNvPr id="278" name="Google Shape;278;p60"/>
          <p:cNvSpPr txBox="1"/>
          <p:nvPr/>
        </p:nvSpPr>
        <p:spPr>
          <a:xfrm>
            <a:off x="1346913" y="4459388"/>
            <a:ext cx="59622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Update the notebook</a:t>
            </a:r>
            <a:r>
              <a:rPr b="1" lang="en" sz="3200">
                <a:solidFill>
                  <a:srgbClr val="221F1F"/>
                </a:solidFill>
                <a:latin typeface="Netflix Sans"/>
                <a:ea typeface="Netflix Sans"/>
                <a:cs typeface="Netflix Sans"/>
                <a:sym typeface="Netflix Sans"/>
              </a:rPr>
              <a:t>.</a:t>
            </a:r>
            <a:endParaRPr b="1" sz="3200">
              <a:solidFill>
                <a:srgbClr val="221F1F"/>
              </a:solidFill>
              <a:latin typeface="Netflix Sans"/>
              <a:ea typeface="Netflix Sans"/>
              <a:cs typeface="Netflix Sans"/>
              <a:sym typeface="Netflix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F5F1"/>
        </a:solidFill>
      </p:bgPr>
    </p:bg>
    <p:spTree>
      <p:nvGrpSpPr>
        <p:cNvPr id="282" name="Shape 282"/>
        <p:cNvGrpSpPr/>
        <p:nvPr/>
      </p:nvGrpSpPr>
      <p:grpSpPr>
        <a:xfrm>
          <a:off x="0" y="0"/>
          <a:ext cx="0" cy="0"/>
          <a:chOff x="0" y="0"/>
          <a:chExt cx="0" cy="0"/>
        </a:xfrm>
      </p:grpSpPr>
      <p:pic>
        <p:nvPicPr>
          <p:cNvPr id="283" name="Google Shape;283;p61"/>
          <p:cNvPicPr preferRelativeResize="0"/>
          <p:nvPr/>
        </p:nvPicPr>
        <p:blipFill>
          <a:blip r:embed="rId3">
            <a:alphaModFix/>
          </a:blip>
          <a:stretch>
            <a:fillRect/>
          </a:stretch>
        </p:blipFill>
        <p:spPr>
          <a:xfrm>
            <a:off x="0" y="0"/>
            <a:ext cx="9143993" cy="5143500"/>
          </a:xfrm>
          <a:prstGeom prst="rect">
            <a:avLst/>
          </a:prstGeom>
          <a:noFill/>
          <a:ln>
            <a:noFill/>
          </a:ln>
        </p:spPr>
      </p:pic>
      <p:pic>
        <p:nvPicPr>
          <p:cNvPr descr="Netflix_Logo_RGB.png" id="284" name="Google Shape;284;p61"/>
          <p:cNvPicPr preferRelativeResize="0"/>
          <p:nvPr/>
        </p:nvPicPr>
        <p:blipFill>
          <a:blip r:embed="rId4">
            <a:alphaModFix/>
          </a:blip>
          <a:stretch>
            <a:fillRect/>
          </a:stretch>
        </p:blipFill>
        <p:spPr>
          <a:xfrm>
            <a:off x="7190988" y="4132667"/>
            <a:ext cx="1296570" cy="729299"/>
          </a:xfrm>
          <a:prstGeom prst="rect">
            <a:avLst/>
          </a:prstGeom>
          <a:noFill/>
          <a:ln>
            <a:noFill/>
          </a:ln>
        </p:spPr>
      </p:pic>
      <p:sp>
        <p:nvSpPr>
          <p:cNvPr id="285" name="Google Shape;285;p61"/>
          <p:cNvSpPr txBox="1"/>
          <p:nvPr>
            <p:ph idx="4294967295" type="ctrTitle"/>
          </p:nvPr>
        </p:nvSpPr>
        <p:spPr>
          <a:xfrm>
            <a:off x="650675" y="1444575"/>
            <a:ext cx="4539900" cy="11598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500">
                <a:solidFill>
                  <a:srgbClr val="221F1F"/>
                </a:solidFill>
                <a:latin typeface="Arial"/>
                <a:ea typeface="Arial"/>
                <a:cs typeface="Arial"/>
                <a:sym typeface="Arial"/>
              </a:rPr>
              <a:t>Headline</a:t>
            </a:r>
            <a:endParaRPr sz="5500">
              <a:solidFill>
                <a:srgbClr val="221F1F"/>
              </a:solidFill>
              <a:latin typeface="Arial"/>
              <a:ea typeface="Arial"/>
              <a:cs typeface="Arial"/>
              <a:sym typeface="Arial"/>
            </a:endParaRPr>
          </a:p>
        </p:txBody>
      </p:sp>
      <p:sp>
        <p:nvSpPr>
          <p:cNvPr id="286" name="Google Shape;286;p61"/>
          <p:cNvSpPr/>
          <p:nvPr/>
        </p:nvSpPr>
        <p:spPr>
          <a:xfrm>
            <a:off x="650675" y="1929150"/>
            <a:ext cx="4760481" cy="1026146"/>
          </a:xfrm>
          <a:prstGeom prst="rect">
            <a:avLst/>
          </a:prstGeom>
        </p:spPr>
        <p:txBody>
          <a:bodyPr>
            <a:prstTxWarp prst="textPlain"/>
          </a:bodyPr>
          <a:lstStyle/>
          <a:p>
            <a:pPr lvl="0" algn="ctr"/>
            <a:r>
              <a:rPr b="1" i="0">
                <a:ln cap="flat" cmpd="sng" w="9525">
                  <a:solidFill>
                    <a:srgbClr val="F5F5F1"/>
                  </a:solidFill>
                  <a:prstDash val="solid"/>
                  <a:round/>
                  <a:headEnd len="sm" w="sm" type="none"/>
                  <a:tailEnd len="sm" w="sm" type="none"/>
                </a:ln>
                <a:noFill/>
                <a:latin typeface="Netflix Sans"/>
              </a:rPr>
              <a:t>Integrate</a:t>
            </a:r>
          </a:p>
        </p:txBody>
      </p:sp>
      <p:sp>
        <p:nvSpPr>
          <p:cNvPr id="287" name="Google Shape;287;p61"/>
          <p:cNvSpPr txBox="1"/>
          <p:nvPr>
            <p:ph idx="4294967295" type="ctrTitle"/>
          </p:nvPr>
        </p:nvSpPr>
        <p:spPr>
          <a:xfrm>
            <a:off x="545475" y="1387900"/>
            <a:ext cx="5149200" cy="45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rgbClr val="F5F5F1"/>
                </a:solidFill>
              </a:rPr>
              <a:t>How notebooks</a:t>
            </a:r>
            <a:endParaRPr sz="2500">
              <a:solidFill>
                <a:srgbClr val="F5F5F1"/>
              </a:solidFill>
              <a:latin typeface="Netflix Sans"/>
              <a:ea typeface="Netflix Sans"/>
              <a:cs typeface="Netflix Sans"/>
              <a:sym typeface="Netflix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62"/>
          <p:cNvSpPr txBox="1"/>
          <p:nvPr>
            <p:ph idx="4294967295" type="ctrTitle"/>
          </p:nvPr>
        </p:nvSpPr>
        <p:spPr>
          <a:xfrm>
            <a:off x="1090850" y="1317217"/>
            <a:ext cx="7772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solidFill>
                  <a:srgbClr val="221F1F"/>
                </a:solidFill>
              </a:rPr>
              <a:t>Notebooks Are Not Libraries</a:t>
            </a:r>
            <a:endParaRPr sz="4200">
              <a:solidFill>
                <a:srgbClr val="221F1F"/>
              </a:solidFill>
              <a:latin typeface="Netflix Sans"/>
              <a:ea typeface="Netflix Sans"/>
              <a:cs typeface="Netflix Sans"/>
              <a:sym typeface="Netflix Sans"/>
            </a:endParaRPr>
          </a:p>
        </p:txBody>
      </p:sp>
      <p:pic>
        <p:nvPicPr>
          <p:cNvPr descr="Netflix_Logo_RGB.png" id="293" name="Google Shape;293;p62"/>
          <p:cNvPicPr preferRelativeResize="0"/>
          <p:nvPr/>
        </p:nvPicPr>
        <p:blipFill>
          <a:blip r:embed="rId3">
            <a:alphaModFix/>
          </a:blip>
          <a:stretch>
            <a:fillRect/>
          </a:stretch>
        </p:blipFill>
        <p:spPr>
          <a:xfrm>
            <a:off x="7158700" y="4015192"/>
            <a:ext cx="1296570" cy="729299"/>
          </a:xfrm>
          <a:prstGeom prst="rect">
            <a:avLst/>
          </a:prstGeom>
          <a:noFill/>
          <a:ln>
            <a:noFill/>
          </a:ln>
        </p:spPr>
      </p:pic>
      <p:sp>
        <p:nvSpPr>
          <p:cNvPr id="294" name="Google Shape;294;p62"/>
          <p:cNvSpPr txBox="1"/>
          <p:nvPr/>
        </p:nvSpPr>
        <p:spPr>
          <a:xfrm>
            <a:off x="1074150" y="4015194"/>
            <a:ext cx="5255400" cy="54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500">
              <a:solidFill>
                <a:srgbClr val="221F1F"/>
              </a:solidFill>
              <a:latin typeface="Netflix Sans Light"/>
              <a:ea typeface="Netflix Sans Light"/>
              <a:cs typeface="Netflix Sans Light"/>
              <a:sym typeface="Netflix Sans Light"/>
            </a:endParaRPr>
          </a:p>
          <a:p>
            <a:pPr indent="0" lvl="0" marL="0" rtl="0">
              <a:spcBef>
                <a:spcPts val="0"/>
              </a:spcBef>
              <a:spcAft>
                <a:spcPts val="0"/>
              </a:spcAft>
              <a:buNone/>
            </a:pPr>
            <a:r>
              <a:rPr lang="en" sz="1500">
                <a:solidFill>
                  <a:srgbClr val="221F1F"/>
                </a:solidFill>
                <a:latin typeface="Netflix Sans Light"/>
                <a:ea typeface="Netflix Sans Light"/>
                <a:cs typeface="Netflix Sans Light"/>
                <a:sym typeface="Netflix Sans Light"/>
              </a:rPr>
              <a:t>Don’t treat them like a library</a:t>
            </a:r>
            <a:endParaRPr sz="1500">
              <a:solidFill>
                <a:srgbClr val="221F1F"/>
              </a:solidFill>
              <a:latin typeface="Netflix Sans Light"/>
              <a:ea typeface="Netflix Sans Light"/>
              <a:cs typeface="Netflix Sans Light"/>
              <a:sym typeface="Netflix Sans Light"/>
            </a:endParaRPr>
          </a:p>
        </p:txBody>
      </p:sp>
      <p:cxnSp>
        <p:nvCxnSpPr>
          <p:cNvPr id="295" name="Google Shape;295;p62"/>
          <p:cNvCxnSpPr/>
          <p:nvPr/>
        </p:nvCxnSpPr>
        <p:spPr>
          <a:xfrm>
            <a:off x="1074150" y="4179475"/>
            <a:ext cx="1200" cy="361200"/>
          </a:xfrm>
          <a:prstGeom prst="straightConnector1">
            <a:avLst/>
          </a:prstGeom>
          <a:noFill/>
          <a:ln cap="flat" cmpd="sng" w="19050">
            <a:solidFill>
              <a:srgbClr val="E50914"/>
            </a:solidFill>
            <a:prstDash val="solid"/>
            <a:round/>
            <a:headEnd len="med" w="med" type="none"/>
            <a:tailEnd len="med" w="med"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99" name="Shape 299"/>
        <p:cNvGrpSpPr/>
        <p:nvPr/>
      </p:nvGrpSpPr>
      <p:grpSpPr>
        <a:xfrm>
          <a:off x="0" y="0"/>
          <a:ext cx="0" cy="0"/>
          <a:chOff x="0" y="0"/>
          <a:chExt cx="0" cy="0"/>
        </a:xfrm>
      </p:grpSpPr>
      <p:sp>
        <p:nvSpPr>
          <p:cNvPr id="300" name="Google Shape;300;p63"/>
          <p:cNvSpPr txBox="1"/>
          <p:nvPr/>
        </p:nvSpPr>
        <p:spPr>
          <a:xfrm>
            <a:off x="1197450" y="1460100"/>
            <a:ext cx="6443400" cy="313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rPr lang="en">
                <a:solidFill>
                  <a:srgbClr val="221F1F"/>
                </a:solidFill>
                <a:latin typeface="Netflix Sans Light"/>
                <a:ea typeface="Netflix Sans Light"/>
                <a:cs typeface="Netflix Sans Light"/>
                <a:sym typeface="Netflix Sans Light"/>
              </a:rPr>
              <a:t>Notebooks are good at connecting pieces of technology and building a result or taking an action with that technology.</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rPr lang="en">
                <a:solidFill>
                  <a:srgbClr val="221F1F"/>
                </a:solidFill>
                <a:latin typeface="Netflix Sans Light"/>
                <a:ea typeface="Netflix Sans Light"/>
                <a:cs typeface="Netflix Sans Light"/>
                <a:sym typeface="Netflix Sans Light"/>
              </a:rPr>
              <a:t>They’re </a:t>
            </a:r>
            <a:r>
              <a:rPr lang="en">
                <a:solidFill>
                  <a:srgbClr val="221F1F"/>
                </a:solidFill>
                <a:latin typeface="Netflix Sans Light"/>
                <a:ea typeface="Netflix Sans Light"/>
                <a:cs typeface="Netflix Sans Light"/>
                <a:sym typeface="Netflix Sans Light"/>
              </a:rPr>
              <a:t>unreliable</a:t>
            </a:r>
            <a:r>
              <a:rPr lang="en">
                <a:solidFill>
                  <a:srgbClr val="221F1F"/>
                </a:solidFill>
                <a:latin typeface="Netflix Sans Light"/>
                <a:ea typeface="Netflix Sans Light"/>
                <a:cs typeface="Netflix Sans Light"/>
                <a:sym typeface="Netflix Sans Light"/>
              </a:rPr>
              <a:t> when complex and when they having a high branching factor.</a:t>
            </a:r>
            <a:endParaRPr>
              <a:solidFill>
                <a:srgbClr val="221F1F"/>
              </a:solidFill>
              <a:latin typeface="Netflix Sans Light"/>
              <a:ea typeface="Netflix Sans Light"/>
              <a:cs typeface="Netflix Sans Light"/>
              <a:sym typeface="Netflix Sans Light"/>
            </a:endParaRPr>
          </a:p>
        </p:txBody>
      </p:sp>
      <p:sp>
        <p:nvSpPr>
          <p:cNvPr id="301" name="Google Shape;301;p63"/>
          <p:cNvSpPr txBox="1"/>
          <p:nvPr/>
        </p:nvSpPr>
        <p:spPr>
          <a:xfrm>
            <a:off x="1351725" y="707175"/>
            <a:ext cx="59622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Notebooks are good integration tools</a:t>
            </a:r>
            <a:r>
              <a:rPr b="1" lang="en" sz="3200">
                <a:solidFill>
                  <a:srgbClr val="221F1F"/>
                </a:solidFill>
                <a:latin typeface="Netflix Sans"/>
                <a:ea typeface="Netflix Sans"/>
                <a:cs typeface="Netflix Sans"/>
                <a:sym typeface="Netflix Sans"/>
              </a:rPr>
              <a:t>.</a:t>
            </a:r>
            <a:endParaRPr b="1" sz="3200">
              <a:solidFill>
                <a:srgbClr val="221F1F"/>
              </a:solidFill>
              <a:latin typeface="Netflix Sans"/>
              <a:ea typeface="Netflix Sans"/>
              <a:cs typeface="Netflix Sans"/>
              <a:sym typeface="Netflix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05" name="Shape 305"/>
        <p:cNvGrpSpPr/>
        <p:nvPr/>
      </p:nvGrpSpPr>
      <p:grpSpPr>
        <a:xfrm>
          <a:off x="0" y="0"/>
          <a:ext cx="0" cy="0"/>
          <a:chOff x="0" y="0"/>
          <a:chExt cx="0" cy="0"/>
        </a:xfrm>
      </p:grpSpPr>
      <p:sp>
        <p:nvSpPr>
          <p:cNvPr id="306" name="Google Shape;306;p64"/>
          <p:cNvSpPr txBox="1"/>
          <p:nvPr/>
        </p:nvSpPr>
        <p:spPr>
          <a:xfrm>
            <a:off x="1197450" y="1460100"/>
            <a:ext cx="6443400" cy="313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Keep a low branching factor</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Short and simple is better</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Keep to one primary outcome</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Leave library functions in libraries</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Move complexity to libraries</a:t>
            </a:r>
            <a:endParaRPr>
              <a:solidFill>
                <a:srgbClr val="221F1F"/>
              </a:solidFill>
              <a:latin typeface="Netflix Sans Light"/>
              <a:ea typeface="Netflix Sans Light"/>
              <a:cs typeface="Netflix Sans Light"/>
              <a:sym typeface="Netflix Sans Light"/>
            </a:endParaRPr>
          </a:p>
        </p:txBody>
      </p:sp>
      <p:sp>
        <p:nvSpPr>
          <p:cNvPr id="307" name="Google Shape;307;p64"/>
          <p:cNvSpPr txBox="1"/>
          <p:nvPr/>
        </p:nvSpPr>
        <p:spPr>
          <a:xfrm>
            <a:off x="1351725" y="707175"/>
            <a:ext cx="61641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Some development guidelines.</a:t>
            </a:r>
            <a:endParaRPr b="1" sz="3200">
              <a:solidFill>
                <a:srgbClr val="221F1F"/>
              </a:solidFill>
              <a:latin typeface="Netflix Sans"/>
              <a:ea typeface="Netflix Sans"/>
              <a:cs typeface="Netflix Sans"/>
              <a:sym typeface="Netflix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65"/>
          <p:cNvSpPr txBox="1"/>
          <p:nvPr>
            <p:ph idx="4294967295" type="ctrTitle"/>
          </p:nvPr>
        </p:nvSpPr>
        <p:spPr>
          <a:xfrm>
            <a:off x="1090850" y="1317217"/>
            <a:ext cx="7772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solidFill>
                  <a:srgbClr val="221F1F"/>
                </a:solidFill>
              </a:rPr>
              <a:t>Tests via papermill</a:t>
            </a:r>
            <a:endParaRPr sz="4200">
              <a:solidFill>
                <a:srgbClr val="221F1F"/>
              </a:solidFill>
              <a:latin typeface="Netflix Sans"/>
              <a:ea typeface="Netflix Sans"/>
              <a:cs typeface="Netflix Sans"/>
              <a:sym typeface="Netflix Sans"/>
            </a:endParaRPr>
          </a:p>
        </p:txBody>
      </p:sp>
      <p:pic>
        <p:nvPicPr>
          <p:cNvPr descr="Netflix_Logo_RGB.png" id="313" name="Google Shape;313;p65"/>
          <p:cNvPicPr preferRelativeResize="0"/>
          <p:nvPr/>
        </p:nvPicPr>
        <p:blipFill>
          <a:blip r:embed="rId3">
            <a:alphaModFix/>
          </a:blip>
          <a:stretch>
            <a:fillRect/>
          </a:stretch>
        </p:blipFill>
        <p:spPr>
          <a:xfrm>
            <a:off x="7158700" y="4015192"/>
            <a:ext cx="1296570" cy="729299"/>
          </a:xfrm>
          <a:prstGeom prst="rect">
            <a:avLst/>
          </a:prstGeom>
          <a:noFill/>
          <a:ln>
            <a:noFill/>
          </a:ln>
        </p:spPr>
      </p:pic>
      <p:sp>
        <p:nvSpPr>
          <p:cNvPr id="314" name="Google Shape;314;p65"/>
          <p:cNvSpPr txBox="1"/>
          <p:nvPr/>
        </p:nvSpPr>
        <p:spPr>
          <a:xfrm>
            <a:off x="1074150" y="4015194"/>
            <a:ext cx="5255400" cy="54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500">
              <a:solidFill>
                <a:srgbClr val="221F1F"/>
              </a:solidFill>
              <a:latin typeface="Netflix Sans Light"/>
              <a:ea typeface="Netflix Sans Light"/>
              <a:cs typeface="Netflix Sans Light"/>
              <a:sym typeface="Netflix Sans Light"/>
            </a:endParaRPr>
          </a:p>
          <a:p>
            <a:pPr indent="0" lvl="0" marL="0" rtl="0">
              <a:spcBef>
                <a:spcPts val="0"/>
              </a:spcBef>
              <a:spcAft>
                <a:spcPts val="0"/>
              </a:spcAft>
              <a:buNone/>
            </a:pPr>
            <a:r>
              <a:rPr lang="en" sz="1500">
                <a:solidFill>
                  <a:srgbClr val="221F1F"/>
                </a:solidFill>
                <a:latin typeface="Netflix Sans Light"/>
                <a:ea typeface="Netflix Sans Light"/>
                <a:cs typeface="Netflix Sans Light"/>
                <a:sym typeface="Netflix Sans Light"/>
              </a:rPr>
              <a:t>Integration tests through scheduler DSL</a:t>
            </a:r>
            <a:endParaRPr sz="1500">
              <a:solidFill>
                <a:srgbClr val="221F1F"/>
              </a:solidFill>
              <a:latin typeface="Netflix Sans Light"/>
              <a:ea typeface="Netflix Sans Light"/>
              <a:cs typeface="Netflix Sans Light"/>
              <a:sym typeface="Netflix Sans Light"/>
            </a:endParaRPr>
          </a:p>
        </p:txBody>
      </p:sp>
      <p:cxnSp>
        <p:nvCxnSpPr>
          <p:cNvPr id="315" name="Google Shape;315;p65"/>
          <p:cNvCxnSpPr/>
          <p:nvPr/>
        </p:nvCxnSpPr>
        <p:spPr>
          <a:xfrm>
            <a:off x="1074150" y="4179475"/>
            <a:ext cx="1200" cy="361200"/>
          </a:xfrm>
          <a:prstGeom prst="straightConnector1">
            <a:avLst/>
          </a:prstGeom>
          <a:noFill/>
          <a:ln cap="flat" cmpd="sng" w="19050">
            <a:solidFill>
              <a:srgbClr val="E50914"/>
            </a:solidFill>
            <a:prstDash val="solid"/>
            <a:round/>
            <a:headEnd len="med" w="med" type="none"/>
            <a:tailEnd len="med" w="med"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19" name="Shape 319"/>
        <p:cNvGrpSpPr/>
        <p:nvPr/>
      </p:nvGrpSpPr>
      <p:grpSpPr>
        <a:xfrm>
          <a:off x="0" y="0"/>
          <a:ext cx="0" cy="0"/>
          <a:chOff x="0" y="0"/>
          <a:chExt cx="0" cy="0"/>
        </a:xfrm>
      </p:grpSpPr>
      <p:sp>
        <p:nvSpPr>
          <p:cNvPr id="320" name="Google Shape;320;p66"/>
          <p:cNvSpPr txBox="1"/>
          <p:nvPr/>
        </p:nvSpPr>
        <p:spPr>
          <a:xfrm>
            <a:off x="1197450" y="1460100"/>
            <a:ext cx="6443400" cy="313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rPr lang="en">
                <a:solidFill>
                  <a:srgbClr val="221F1F"/>
                </a:solidFill>
                <a:latin typeface="Netflix Sans Light"/>
                <a:ea typeface="Netflix Sans Light"/>
                <a:cs typeface="Netflix Sans Light"/>
                <a:sym typeface="Netflix Sans Light"/>
              </a:rPr>
              <a:t>If our notebook is mostly linear, papermill commands proves we can execute the integration successfully.</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papermill s3://commuter/etl/input_notebook_to_test.ipynb </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Clr>
                <a:schemeClr val="dk1"/>
              </a:buClr>
              <a:buSzPts val="1100"/>
              <a:buFont typeface="Arial"/>
              <a:buNone/>
            </a:pPr>
            <a:r>
              <a:rPr b="1" lang="en" sz="1200">
                <a:solidFill>
                  <a:srgbClr val="E50914"/>
                </a:solidFill>
                <a:latin typeface="Courier New"/>
                <a:ea typeface="Courier New"/>
                <a:cs typeface="Courier New"/>
                <a:sym typeface="Courier New"/>
              </a:rPr>
              <a:t>  s3://commuter/tests/runs/{run_id}/etl_test_output.ipynb</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Clr>
                <a:schemeClr val="dk1"/>
              </a:buClr>
              <a:buSzPts val="1100"/>
              <a:buFont typeface="Arial"/>
              <a:buNone/>
            </a:pPr>
            <a:r>
              <a:rPr b="1" lang="en" sz="1200">
                <a:solidFill>
                  <a:srgbClr val="E50914"/>
                </a:solidFill>
                <a:latin typeface="Courier New"/>
                <a:ea typeface="Courier New"/>
                <a:cs typeface="Courier New"/>
                <a:sym typeface="Courier New"/>
              </a:rPr>
              <a:t>  -p region luna -p run_date 2018_08_23 -y ‘{“debug”:true}’</a:t>
            </a:r>
            <a:endParaRPr sz="1200">
              <a:solidFill>
                <a:srgbClr val="221F1F"/>
              </a:solidFill>
              <a:latin typeface="Courier New"/>
              <a:ea typeface="Courier New"/>
              <a:cs typeface="Courier New"/>
              <a:sym typeface="Courier New"/>
            </a:endParaRPr>
          </a:p>
        </p:txBody>
      </p:sp>
      <p:sp>
        <p:nvSpPr>
          <p:cNvPr id="321" name="Google Shape;321;p66"/>
          <p:cNvSpPr txBox="1"/>
          <p:nvPr/>
        </p:nvSpPr>
        <p:spPr>
          <a:xfrm>
            <a:off x="1351725" y="707175"/>
            <a:ext cx="61641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An integration notebook is easy to test.</a:t>
            </a:r>
            <a:endParaRPr b="1" sz="3200">
              <a:solidFill>
                <a:srgbClr val="221F1F"/>
              </a:solidFill>
              <a:latin typeface="Netflix Sans"/>
              <a:ea typeface="Netflix Sans"/>
              <a:cs typeface="Netflix Sans"/>
              <a:sym typeface="Netflix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25" name="Shape 325"/>
        <p:cNvGrpSpPr/>
        <p:nvPr/>
      </p:nvGrpSpPr>
      <p:grpSpPr>
        <a:xfrm>
          <a:off x="0" y="0"/>
          <a:ext cx="0" cy="0"/>
          <a:chOff x="0" y="0"/>
          <a:chExt cx="0" cy="0"/>
        </a:xfrm>
      </p:grpSpPr>
      <p:sp>
        <p:nvSpPr>
          <p:cNvPr id="326" name="Google Shape;326;p67"/>
          <p:cNvSpPr txBox="1"/>
          <p:nvPr/>
        </p:nvSpPr>
        <p:spPr>
          <a:xfrm>
            <a:off x="1197450" y="1460100"/>
            <a:ext cx="6443400" cy="31320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Workflow:</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id: integrations.video-elt-notebook-test</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jobs:</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 job:</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id: video-etl-runner</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type: SparkNotebook</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debug: true</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spark:</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app_args:</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 run_date: ${WORKFLOW_ACTIVATE_DATE}</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 region: luna</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rPr b="1" lang="en" sz="1200">
                <a:solidFill>
                  <a:srgbClr val="E50914"/>
                </a:solidFill>
                <a:latin typeface="Courier New"/>
                <a:ea typeface="Courier New"/>
                <a:cs typeface="Courier New"/>
                <a:sym typeface="Courier New"/>
              </a:rPr>
              <a:t>          script: s3://etl/scripts/spark/video_agg.py</a:t>
            </a:r>
            <a:endParaRPr b="1" sz="1200">
              <a:solidFill>
                <a:srgbClr val="E50914"/>
              </a:solidFill>
              <a:latin typeface="Courier New"/>
              <a:ea typeface="Courier New"/>
              <a:cs typeface="Courier New"/>
              <a:sym typeface="Courier New"/>
            </a:endParaRPr>
          </a:p>
          <a:p>
            <a:pPr indent="0" lvl="0" marL="0" rtl="0">
              <a:lnSpc>
                <a:spcPct val="115000"/>
              </a:lnSpc>
              <a:spcBef>
                <a:spcPts val="0"/>
              </a:spcBef>
              <a:spcAft>
                <a:spcPts val="0"/>
              </a:spcAft>
              <a:buNone/>
            </a:pPr>
            <a:r>
              <a:t/>
            </a:r>
            <a:endParaRPr b="1" sz="1200">
              <a:solidFill>
                <a:srgbClr val="E50914"/>
              </a:solidFill>
              <a:latin typeface="Courier New"/>
              <a:ea typeface="Courier New"/>
              <a:cs typeface="Courier New"/>
              <a:sym typeface="Courier New"/>
            </a:endParaRPr>
          </a:p>
        </p:txBody>
      </p:sp>
      <p:sp>
        <p:nvSpPr>
          <p:cNvPr id="327" name="Google Shape;327;p67"/>
          <p:cNvSpPr txBox="1"/>
          <p:nvPr/>
        </p:nvSpPr>
        <p:spPr>
          <a:xfrm>
            <a:off x="1351725" y="707175"/>
            <a:ext cx="61641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Better tests with a scheduler.</a:t>
            </a:r>
            <a:endParaRPr b="1" sz="3200">
              <a:solidFill>
                <a:srgbClr val="221F1F"/>
              </a:solidFill>
              <a:latin typeface="Netflix Sans"/>
              <a:ea typeface="Netflix Sans"/>
              <a:cs typeface="Netflix Sans"/>
              <a:sym typeface="Netflix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F5F1"/>
        </a:solidFill>
      </p:bgPr>
    </p:bg>
    <p:spTree>
      <p:nvGrpSpPr>
        <p:cNvPr id="331" name="Shape 331"/>
        <p:cNvGrpSpPr/>
        <p:nvPr/>
      </p:nvGrpSpPr>
      <p:grpSpPr>
        <a:xfrm>
          <a:off x="0" y="0"/>
          <a:ext cx="0" cy="0"/>
          <a:chOff x="0" y="0"/>
          <a:chExt cx="0" cy="0"/>
        </a:xfrm>
      </p:grpSpPr>
      <p:pic>
        <p:nvPicPr>
          <p:cNvPr id="332" name="Google Shape;332;p68"/>
          <p:cNvPicPr preferRelativeResize="0"/>
          <p:nvPr/>
        </p:nvPicPr>
        <p:blipFill>
          <a:blip r:embed="rId3">
            <a:alphaModFix/>
          </a:blip>
          <a:stretch>
            <a:fillRect/>
          </a:stretch>
        </p:blipFill>
        <p:spPr>
          <a:xfrm>
            <a:off x="0" y="0"/>
            <a:ext cx="9143993" cy="5143500"/>
          </a:xfrm>
          <a:prstGeom prst="rect">
            <a:avLst/>
          </a:prstGeom>
          <a:noFill/>
          <a:ln>
            <a:noFill/>
          </a:ln>
        </p:spPr>
      </p:pic>
      <p:pic>
        <p:nvPicPr>
          <p:cNvPr descr="Netflix_Logo_RGB.png" id="333" name="Google Shape;333;p68"/>
          <p:cNvPicPr preferRelativeResize="0"/>
          <p:nvPr/>
        </p:nvPicPr>
        <p:blipFill>
          <a:blip r:embed="rId4">
            <a:alphaModFix/>
          </a:blip>
          <a:stretch>
            <a:fillRect/>
          </a:stretch>
        </p:blipFill>
        <p:spPr>
          <a:xfrm>
            <a:off x="7190988" y="4132667"/>
            <a:ext cx="1296570" cy="729299"/>
          </a:xfrm>
          <a:prstGeom prst="rect">
            <a:avLst/>
          </a:prstGeom>
          <a:noFill/>
          <a:ln>
            <a:noFill/>
          </a:ln>
        </p:spPr>
      </p:pic>
      <p:sp>
        <p:nvSpPr>
          <p:cNvPr id="334" name="Google Shape;334;p68"/>
          <p:cNvSpPr txBox="1"/>
          <p:nvPr>
            <p:ph idx="4294967295" type="ctrTitle"/>
          </p:nvPr>
        </p:nvSpPr>
        <p:spPr>
          <a:xfrm>
            <a:off x="650675" y="1444575"/>
            <a:ext cx="4539900" cy="11598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500">
                <a:solidFill>
                  <a:srgbClr val="221F1F"/>
                </a:solidFill>
                <a:latin typeface="Arial"/>
                <a:ea typeface="Arial"/>
                <a:cs typeface="Arial"/>
                <a:sym typeface="Arial"/>
              </a:rPr>
              <a:t>Headline</a:t>
            </a:r>
            <a:endParaRPr sz="5500">
              <a:solidFill>
                <a:srgbClr val="221F1F"/>
              </a:solidFill>
              <a:latin typeface="Arial"/>
              <a:ea typeface="Arial"/>
              <a:cs typeface="Arial"/>
              <a:sym typeface="Arial"/>
            </a:endParaRPr>
          </a:p>
        </p:txBody>
      </p:sp>
      <p:sp>
        <p:nvSpPr>
          <p:cNvPr id="335" name="Google Shape;335;p68"/>
          <p:cNvSpPr/>
          <p:nvPr/>
        </p:nvSpPr>
        <p:spPr>
          <a:xfrm>
            <a:off x="650675" y="1929150"/>
            <a:ext cx="5043603" cy="858292"/>
          </a:xfrm>
          <a:prstGeom prst="rect">
            <a:avLst/>
          </a:prstGeom>
        </p:spPr>
        <p:txBody>
          <a:bodyPr>
            <a:prstTxWarp prst="textPlain"/>
          </a:bodyPr>
          <a:lstStyle/>
          <a:p>
            <a:pPr lvl="0" algn="ctr"/>
            <a:r>
              <a:rPr b="1" i="0">
                <a:ln cap="flat" cmpd="sng" w="9525">
                  <a:solidFill>
                    <a:srgbClr val="F5F5F1"/>
                  </a:solidFill>
                  <a:prstDash val="solid"/>
                  <a:round/>
                  <a:headEnd len="sm" w="sm" type="none"/>
                  <a:tailEnd len="sm" w="sm" type="none"/>
                </a:ln>
                <a:noFill/>
                <a:latin typeface="Netflix Sans"/>
              </a:rPr>
              <a:t>At Netflix</a:t>
            </a:r>
          </a:p>
        </p:txBody>
      </p:sp>
      <p:sp>
        <p:nvSpPr>
          <p:cNvPr id="336" name="Google Shape;336;p68"/>
          <p:cNvSpPr txBox="1"/>
          <p:nvPr>
            <p:ph idx="4294967295" type="ctrTitle"/>
          </p:nvPr>
        </p:nvSpPr>
        <p:spPr>
          <a:xfrm>
            <a:off x="545475" y="1387900"/>
            <a:ext cx="5149200" cy="45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rgbClr val="F5F5F1"/>
                </a:solidFill>
              </a:rPr>
              <a:t>N</a:t>
            </a:r>
            <a:r>
              <a:rPr lang="en" sz="2500">
                <a:solidFill>
                  <a:srgbClr val="F5F5F1"/>
                </a:solidFill>
              </a:rPr>
              <a:t>otebooks</a:t>
            </a:r>
            <a:endParaRPr sz="2500">
              <a:solidFill>
                <a:srgbClr val="F5F5F1"/>
              </a:solidFill>
              <a:latin typeface="Netflix Sans"/>
              <a:ea typeface="Netflix Sans"/>
              <a:cs typeface="Netflix Sans"/>
              <a:sym typeface="Netflix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69"/>
          <p:cNvSpPr txBox="1"/>
          <p:nvPr>
            <p:ph idx="4294967295" type="ctrTitle"/>
          </p:nvPr>
        </p:nvSpPr>
        <p:spPr>
          <a:xfrm>
            <a:off x="1090850" y="1317217"/>
            <a:ext cx="7772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solidFill>
                  <a:srgbClr val="221F1F"/>
                </a:solidFill>
              </a:rPr>
              <a:t>We’re committing</a:t>
            </a:r>
            <a:endParaRPr sz="4200">
              <a:solidFill>
                <a:srgbClr val="221F1F"/>
              </a:solidFill>
              <a:latin typeface="Netflix Sans"/>
              <a:ea typeface="Netflix Sans"/>
              <a:cs typeface="Netflix Sans"/>
              <a:sym typeface="Netflix Sans"/>
            </a:endParaRPr>
          </a:p>
        </p:txBody>
      </p:sp>
      <p:pic>
        <p:nvPicPr>
          <p:cNvPr descr="Netflix_Logo_RGB.png" id="342" name="Google Shape;342;p69"/>
          <p:cNvPicPr preferRelativeResize="0"/>
          <p:nvPr/>
        </p:nvPicPr>
        <p:blipFill>
          <a:blip r:embed="rId3">
            <a:alphaModFix/>
          </a:blip>
          <a:stretch>
            <a:fillRect/>
          </a:stretch>
        </p:blipFill>
        <p:spPr>
          <a:xfrm>
            <a:off x="7158700" y="4015192"/>
            <a:ext cx="1296570" cy="729299"/>
          </a:xfrm>
          <a:prstGeom prst="rect">
            <a:avLst/>
          </a:prstGeom>
          <a:noFill/>
          <a:ln>
            <a:noFill/>
          </a:ln>
        </p:spPr>
      </p:pic>
      <p:sp>
        <p:nvSpPr>
          <p:cNvPr id="343" name="Google Shape;343;p69"/>
          <p:cNvSpPr txBox="1"/>
          <p:nvPr/>
        </p:nvSpPr>
        <p:spPr>
          <a:xfrm>
            <a:off x="1074150" y="4015194"/>
            <a:ext cx="5255400" cy="54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500">
              <a:solidFill>
                <a:srgbClr val="221F1F"/>
              </a:solidFill>
              <a:latin typeface="Netflix Sans Light"/>
              <a:ea typeface="Netflix Sans Light"/>
              <a:cs typeface="Netflix Sans Light"/>
              <a:sym typeface="Netflix Sans Light"/>
            </a:endParaRPr>
          </a:p>
          <a:p>
            <a:pPr indent="0" lvl="0" marL="0" rtl="0">
              <a:spcBef>
                <a:spcPts val="0"/>
              </a:spcBef>
              <a:spcAft>
                <a:spcPts val="0"/>
              </a:spcAft>
              <a:buNone/>
            </a:pPr>
            <a:r>
              <a:rPr lang="en" sz="1500">
                <a:solidFill>
                  <a:srgbClr val="221F1F"/>
                </a:solidFill>
                <a:latin typeface="Netflix Sans Light"/>
                <a:ea typeface="Netflix Sans Light"/>
                <a:cs typeface="Netflix Sans Light"/>
                <a:sym typeface="Netflix Sans Light"/>
              </a:rPr>
              <a:t>And still exploring</a:t>
            </a:r>
            <a:endParaRPr sz="1500">
              <a:solidFill>
                <a:srgbClr val="221F1F"/>
              </a:solidFill>
              <a:latin typeface="Netflix Sans Light"/>
              <a:ea typeface="Netflix Sans Light"/>
              <a:cs typeface="Netflix Sans Light"/>
              <a:sym typeface="Netflix Sans Light"/>
            </a:endParaRPr>
          </a:p>
        </p:txBody>
      </p:sp>
      <p:cxnSp>
        <p:nvCxnSpPr>
          <p:cNvPr id="344" name="Google Shape;344;p69"/>
          <p:cNvCxnSpPr/>
          <p:nvPr/>
        </p:nvCxnSpPr>
        <p:spPr>
          <a:xfrm>
            <a:off x="1074150" y="4179475"/>
            <a:ext cx="1200" cy="361200"/>
          </a:xfrm>
          <a:prstGeom prst="straightConnector1">
            <a:avLst/>
          </a:prstGeom>
          <a:noFill/>
          <a:ln cap="flat" cmpd="sng" w="19050">
            <a:solidFill>
              <a:srgbClr val="E50914"/>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0" name="Shape 90"/>
        <p:cNvGrpSpPr/>
        <p:nvPr/>
      </p:nvGrpSpPr>
      <p:grpSpPr>
        <a:xfrm>
          <a:off x="0" y="0"/>
          <a:ext cx="0" cy="0"/>
          <a:chOff x="0" y="0"/>
          <a:chExt cx="0" cy="0"/>
        </a:xfrm>
      </p:grpSpPr>
      <p:sp>
        <p:nvSpPr>
          <p:cNvPr id="91" name="Google Shape;91;p34"/>
          <p:cNvSpPr txBox="1"/>
          <p:nvPr/>
        </p:nvSpPr>
        <p:spPr>
          <a:xfrm>
            <a:off x="1351725" y="707175"/>
            <a:ext cx="59622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Our future data users.</a:t>
            </a:r>
            <a:endParaRPr b="1" sz="3200">
              <a:solidFill>
                <a:srgbClr val="221F1F"/>
              </a:solidFill>
              <a:latin typeface="Netflix Sans"/>
              <a:ea typeface="Netflix Sans"/>
              <a:cs typeface="Netflix Sans"/>
              <a:sym typeface="Netflix Sans"/>
            </a:endParaRPr>
          </a:p>
        </p:txBody>
      </p:sp>
      <p:pic>
        <p:nvPicPr>
          <p:cNvPr id="92" name="Google Shape;92;p34"/>
          <p:cNvPicPr preferRelativeResize="0"/>
          <p:nvPr/>
        </p:nvPicPr>
        <p:blipFill>
          <a:blip r:embed="rId3">
            <a:alphaModFix/>
          </a:blip>
          <a:stretch>
            <a:fillRect/>
          </a:stretch>
        </p:blipFill>
        <p:spPr>
          <a:xfrm>
            <a:off x="1746200" y="1370775"/>
            <a:ext cx="5173225" cy="36146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48" name="Shape 348"/>
        <p:cNvGrpSpPr/>
        <p:nvPr/>
      </p:nvGrpSpPr>
      <p:grpSpPr>
        <a:xfrm>
          <a:off x="0" y="0"/>
          <a:ext cx="0" cy="0"/>
          <a:chOff x="0" y="0"/>
          <a:chExt cx="0" cy="0"/>
        </a:xfrm>
      </p:grpSpPr>
      <p:sp>
        <p:nvSpPr>
          <p:cNvPr id="349" name="Google Shape;349;p70"/>
          <p:cNvSpPr txBox="1"/>
          <p:nvPr/>
        </p:nvSpPr>
        <p:spPr>
          <a:xfrm>
            <a:off x="1197450" y="1460100"/>
            <a:ext cx="6443400" cy="31320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a:solidFill>
                  <a:srgbClr val="221F1F"/>
                </a:solidFill>
                <a:latin typeface="Netflix Sans Light"/>
                <a:ea typeface="Netflix Sans Light"/>
                <a:cs typeface="Netflix Sans Light"/>
                <a:sym typeface="Netflix Sans Light"/>
              </a:rPr>
              <a:t>We’re not done, but we’re making headway. Here’s a few areas we’re still hoping to innovate on:</a:t>
            </a:r>
            <a:endParaRPr>
              <a:solidFill>
                <a:srgbClr val="221F1F"/>
              </a:solidFill>
              <a:latin typeface="Netflix Sans Light"/>
              <a:ea typeface="Netflix Sans Light"/>
              <a:cs typeface="Netflix Sans Light"/>
              <a:sym typeface="Netflix Sans Light"/>
            </a:endParaRPr>
          </a:p>
          <a:p>
            <a:pPr indent="0" lvl="0" marL="0" rtl="0">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317500" lvl="0" marL="457200" rtl="0">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Better notebook sharing integration</a:t>
            </a:r>
            <a:endParaRPr>
              <a:solidFill>
                <a:srgbClr val="221F1F"/>
              </a:solidFill>
              <a:latin typeface="Netflix Sans Light"/>
              <a:ea typeface="Netflix Sans Light"/>
              <a:cs typeface="Netflix Sans Light"/>
              <a:sym typeface="Netflix Sans Light"/>
            </a:endParaRPr>
          </a:p>
          <a:p>
            <a:pPr indent="-317500" lvl="0" marL="457200" rtl="0">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Better interfaces (always)</a:t>
            </a:r>
            <a:endParaRPr>
              <a:solidFill>
                <a:srgbClr val="221F1F"/>
              </a:solidFill>
              <a:latin typeface="Netflix Sans Light"/>
              <a:ea typeface="Netflix Sans Light"/>
              <a:cs typeface="Netflix Sans Light"/>
              <a:sym typeface="Netflix Sans Light"/>
            </a:endParaRPr>
          </a:p>
          <a:p>
            <a:pPr indent="-317500" lvl="0" marL="457200" rtl="0">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Reviewing notebook diffs in git</a:t>
            </a:r>
            <a:endParaRPr>
              <a:solidFill>
                <a:srgbClr val="221F1F"/>
              </a:solidFill>
              <a:latin typeface="Netflix Sans Light"/>
              <a:ea typeface="Netflix Sans Light"/>
              <a:cs typeface="Netflix Sans Light"/>
              <a:sym typeface="Netflix Sans Light"/>
            </a:endParaRPr>
          </a:p>
          <a:p>
            <a:pPr indent="-317500" lvl="0" marL="457200" rtl="0">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Integrating with more notebook technologies</a:t>
            </a:r>
            <a:endParaRPr>
              <a:solidFill>
                <a:srgbClr val="221F1F"/>
              </a:solidFill>
              <a:latin typeface="Netflix Sans Light"/>
              <a:ea typeface="Netflix Sans Light"/>
              <a:cs typeface="Netflix Sans Light"/>
              <a:sym typeface="Netflix Sans Light"/>
            </a:endParaRPr>
          </a:p>
        </p:txBody>
      </p:sp>
      <p:sp>
        <p:nvSpPr>
          <p:cNvPr id="350" name="Google Shape;350;p70"/>
          <p:cNvSpPr txBox="1"/>
          <p:nvPr/>
        </p:nvSpPr>
        <p:spPr>
          <a:xfrm>
            <a:off x="1351725" y="707175"/>
            <a:ext cx="61641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Aspects we’re working on</a:t>
            </a:r>
            <a:r>
              <a:rPr b="1" lang="en" sz="3200">
                <a:solidFill>
                  <a:srgbClr val="221F1F"/>
                </a:solidFill>
                <a:latin typeface="Netflix Sans"/>
                <a:ea typeface="Netflix Sans"/>
                <a:cs typeface="Netflix Sans"/>
                <a:sym typeface="Netflix Sans"/>
              </a:rPr>
              <a:t>.</a:t>
            </a:r>
            <a:endParaRPr b="1" sz="3200">
              <a:solidFill>
                <a:srgbClr val="221F1F"/>
              </a:solidFill>
              <a:latin typeface="Netflix Sans"/>
              <a:ea typeface="Netflix Sans"/>
              <a:cs typeface="Netflix Sans"/>
              <a:sym typeface="Netflix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F5F1"/>
        </a:solidFill>
      </p:bgPr>
    </p:bg>
    <p:spTree>
      <p:nvGrpSpPr>
        <p:cNvPr id="354" name="Shape 354"/>
        <p:cNvGrpSpPr/>
        <p:nvPr/>
      </p:nvGrpSpPr>
      <p:grpSpPr>
        <a:xfrm>
          <a:off x="0" y="0"/>
          <a:ext cx="0" cy="0"/>
          <a:chOff x="0" y="0"/>
          <a:chExt cx="0" cy="0"/>
        </a:xfrm>
      </p:grpSpPr>
      <p:pic>
        <p:nvPicPr>
          <p:cNvPr descr="N_Slide_Stacks.png" id="355" name="Google Shape;355;p71"/>
          <p:cNvPicPr preferRelativeResize="0"/>
          <p:nvPr/>
        </p:nvPicPr>
        <p:blipFill rotWithShape="1">
          <a:blip r:embed="rId3">
            <a:alphaModFix/>
          </a:blip>
          <a:srcRect b="0" l="0" r="0" t="0"/>
          <a:stretch/>
        </p:blipFill>
        <p:spPr>
          <a:xfrm>
            <a:off x="0" y="0"/>
            <a:ext cx="9143993" cy="5143500"/>
          </a:xfrm>
          <a:prstGeom prst="rect">
            <a:avLst/>
          </a:prstGeom>
          <a:noFill/>
          <a:ln>
            <a:noFill/>
          </a:ln>
        </p:spPr>
      </p:pic>
      <p:pic>
        <p:nvPicPr>
          <p:cNvPr descr="Netflix_Logo_RGB.png" id="356" name="Google Shape;356;p71"/>
          <p:cNvPicPr preferRelativeResize="0"/>
          <p:nvPr/>
        </p:nvPicPr>
        <p:blipFill>
          <a:blip r:embed="rId4">
            <a:alphaModFix/>
          </a:blip>
          <a:stretch>
            <a:fillRect/>
          </a:stretch>
        </p:blipFill>
        <p:spPr>
          <a:xfrm>
            <a:off x="7190988" y="4132667"/>
            <a:ext cx="1296570" cy="729299"/>
          </a:xfrm>
          <a:prstGeom prst="rect">
            <a:avLst/>
          </a:prstGeom>
          <a:noFill/>
          <a:ln>
            <a:noFill/>
          </a:ln>
        </p:spPr>
      </p:pic>
      <p:sp>
        <p:nvSpPr>
          <p:cNvPr id="357" name="Google Shape;357;p71"/>
          <p:cNvSpPr/>
          <p:nvPr/>
        </p:nvSpPr>
        <p:spPr>
          <a:xfrm>
            <a:off x="650675" y="1913825"/>
            <a:ext cx="3850685" cy="828079"/>
          </a:xfrm>
          <a:prstGeom prst="rect">
            <a:avLst/>
          </a:prstGeom>
        </p:spPr>
        <p:txBody>
          <a:bodyPr>
            <a:prstTxWarp prst="textPlain"/>
          </a:bodyPr>
          <a:lstStyle/>
          <a:p>
            <a:pPr lvl="0" algn="ctr"/>
            <a:r>
              <a:rPr b="1" i="0">
                <a:ln cap="flat" cmpd="sng" w="9525">
                  <a:solidFill>
                    <a:srgbClr val="221F1F"/>
                  </a:solidFill>
                  <a:prstDash val="solid"/>
                  <a:round/>
                  <a:headEnd len="sm" w="sm" type="none"/>
                  <a:tailEnd len="sm" w="sm" type="none"/>
                </a:ln>
                <a:noFill/>
                <a:latin typeface="Netflix Sans"/>
              </a:rPr>
              <a:t>Thanks</a:t>
            </a:r>
          </a:p>
        </p:txBody>
      </p:sp>
      <p:sp>
        <p:nvSpPr>
          <p:cNvPr id="358" name="Google Shape;358;p71"/>
          <p:cNvSpPr txBox="1"/>
          <p:nvPr>
            <p:ph idx="4294967295" type="ctrTitle"/>
          </p:nvPr>
        </p:nvSpPr>
        <p:spPr>
          <a:xfrm>
            <a:off x="545475" y="1387900"/>
            <a:ext cx="5149200" cy="45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rgbClr val="000000"/>
                </a:solidFill>
              </a:rPr>
              <a:t>We hope you enjoyed the session</a:t>
            </a:r>
            <a:endParaRPr sz="2500">
              <a:solidFill>
                <a:srgbClr val="000000"/>
              </a:solidFill>
              <a:latin typeface="Netflix Sans"/>
              <a:ea typeface="Netflix Sans"/>
              <a:cs typeface="Netflix Sans"/>
              <a:sym typeface="Netflix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21F1F"/>
        </a:solidFill>
      </p:bgPr>
    </p:bg>
    <p:spTree>
      <p:nvGrpSpPr>
        <p:cNvPr id="362" name="Shape 362"/>
        <p:cNvGrpSpPr/>
        <p:nvPr/>
      </p:nvGrpSpPr>
      <p:grpSpPr>
        <a:xfrm>
          <a:off x="0" y="0"/>
          <a:ext cx="0" cy="0"/>
          <a:chOff x="0" y="0"/>
          <a:chExt cx="0" cy="0"/>
        </a:xfrm>
      </p:grpSpPr>
      <p:sp>
        <p:nvSpPr>
          <p:cNvPr id="363" name="Google Shape;363;p72"/>
          <p:cNvSpPr txBox="1"/>
          <p:nvPr/>
        </p:nvSpPr>
        <p:spPr>
          <a:xfrm>
            <a:off x="292950" y="1743850"/>
            <a:ext cx="6022200" cy="8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300">
                <a:solidFill>
                  <a:srgbClr val="F5F5F1"/>
                </a:solidFill>
                <a:latin typeface="Netflix Sans"/>
                <a:ea typeface="Netflix Sans"/>
                <a:cs typeface="Netflix Sans"/>
                <a:sym typeface="Netflix Sans"/>
              </a:rPr>
              <a:t>Questions?</a:t>
            </a:r>
            <a:endParaRPr b="1" sz="4300">
              <a:solidFill>
                <a:srgbClr val="E50914"/>
              </a:solidFill>
              <a:latin typeface="Netflix Sans"/>
              <a:ea typeface="Netflix Sans"/>
              <a:cs typeface="Netflix Sans"/>
              <a:sym typeface="Netflix Sans"/>
            </a:endParaRPr>
          </a:p>
        </p:txBody>
      </p:sp>
      <p:pic>
        <p:nvPicPr>
          <p:cNvPr id="364" name="Google Shape;364;p72"/>
          <p:cNvPicPr preferRelativeResize="0"/>
          <p:nvPr/>
        </p:nvPicPr>
        <p:blipFill rotWithShape="1">
          <a:blip r:embed="rId3">
            <a:alphaModFix/>
          </a:blip>
          <a:srcRect b="-12999" l="0" r="32143" t="47443"/>
          <a:stretch/>
        </p:blipFill>
        <p:spPr>
          <a:xfrm>
            <a:off x="6208050" y="-6850"/>
            <a:ext cx="2935949" cy="5157200"/>
          </a:xfrm>
          <a:prstGeom prst="rect">
            <a:avLst/>
          </a:prstGeom>
          <a:noFill/>
          <a:ln>
            <a:noFill/>
          </a:ln>
        </p:spPr>
      </p:pic>
      <p:sp>
        <p:nvSpPr>
          <p:cNvPr id="365" name="Google Shape;365;p72"/>
          <p:cNvSpPr txBox="1"/>
          <p:nvPr/>
        </p:nvSpPr>
        <p:spPr>
          <a:xfrm>
            <a:off x="1074150" y="4053544"/>
            <a:ext cx="5255400" cy="545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sz="1500">
              <a:solidFill>
                <a:srgbClr val="F5F5F1"/>
              </a:solidFill>
              <a:latin typeface="Netflix Sans Light"/>
              <a:ea typeface="Netflix Sans Light"/>
              <a:cs typeface="Netflix Sans Light"/>
              <a:sym typeface="Netflix Sans Light"/>
            </a:endParaRPr>
          </a:p>
          <a:p>
            <a:pPr indent="0" lvl="0" marL="0" rtl="0">
              <a:spcBef>
                <a:spcPts val="0"/>
              </a:spcBef>
              <a:spcAft>
                <a:spcPts val="0"/>
              </a:spcAft>
              <a:buNone/>
            </a:pPr>
            <a:r>
              <a:rPr lang="en" sz="1500">
                <a:solidFill>
                  <a:srgbClr val="F5F5F1"/>
                </a:solidFill>
                <a:latin typeface="Netflix Sans Light"/>
                <a:ea typeface="Netflix Sans Light"/>
                <a:cs typeface="Netflix Sans Light"/>
                <a:sym typeface="Netflix Sans Light"/>
              </a:rPr>
              <a:t>Come find us at our booth!</a:t>
            </a:r>
            <a:endParaRPr sz="1500">
              <a:solidFill>
                <a:srgbClr val="F5F5F1"/>
              </a:solidFill>
              <a:latin typeface="Netflix Sans Light"/>
              <a:ea typeface="Netflix Sans Light"/>
              <a:cs typeface="Netflix Sans Light"/>
              <a:sym typeface="Netflix Sans Light"/>
            </a:endParaRPr>
          </a:p>
        </p:txBody>
      </p:sp>
      <p:cxnSp>
        <p:nvCxnSpPr>
          <p:cNvPr id="366" name="Google Shape;366;p72"/>
          <p:cNvCxnSpPr/>
          <p:nvPr/>
        </p:nvCxnSpPr>
        <p:spPr>
          <a:xfrm>
            <a:off x="1042825" y="4184994"/>
            <a:ext cx="0" cy="380400"/>
          </a:xfrm>
          <a:prstGeom prst="straightConnector1">
            <a:avLst/>
          </a:prstGeom>
          <a:noFill/>
          <a:ln cap="flat" cmpd="sng" w="19050">
            <a:solidFill>
              <a:srgbClr val="E50914"/>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6" name="Shape 96"/>
        <p:cNvGrpSpPr/>
        <p:nvPr/>
      </p:nvGrpSpPr>
      <p:grpSpPr>
        <a:xfrm>
          <a:off x="0" y="0"/>
          <a:ext cx="0" cy="0"/>
          <a:chOff x="0" y="0"/>
          <a:chExt cx="0" cy="0"/>
        </a:xfrm>
      </p:grpSpPr>
      <p:sp>
        <p:nvSpPr>
          <p:cNvPr id="97" name="Google Shape;97;p35"/>
          <p:cNvSpPr txBox="1"/>
          <p:nvPr/>
        </p:nvSpPr>
        <p:spPr>
          <a:xfrm>
            <a:off x="1197450" y="1460100"/>
            <a:ext cx="6510600" cy="31320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a:solidFill>
                  <a:srgbClr val="221F1F"/>
                </a:solidFill>
                <a:latin typeface="Netflix Sans Light"/>
                <a:ea typeface="Netflix Sans Light"/>
                <a:cs typeface="Netflix Sans Light"/>
                <a:sym typeface="Netflix Sans Light"/>
              </a:rPr>
              <a:t>To look forward at future needs, we started by asking a few basic questions:</a:t>
            </a:r>
            <a:endParaRPr>
              <a:solidFill>
                <a:srgbClr val="221F1F"/>
              </a:solidFill>
              <a:latin typeface="Netflix Sans Light"/>
              <a:ea typeface="Netflix Sans Light"/>
              <a:cs typeface="Netflix Sans Light"/>
              <a:sym typeface="Netflix Sans Light"/>
            </a:endParaRPr>
          </a:p>
          <a:p>
            <a:pPr indent="0" lvl="0" marL="0" rtl="0">
              <a:lnSpc>
                <a:spcPct val="115000"/>
              </a:lnSpc>
              <a:spcBef>
                <a:spcPts val="0"/>
              </a:spcBef>
              <a:spcAft>
                <a:spcPts val="0"/>
              </a:spcAft>
              <a:buClr>
                <a:schemeClr val="dk1"/>
              </a:buClr>
              <a:buSzPts val="1100"/>
              <a:buFont typeface="Arial"/>
              <a:buNone/>
            </a:pPr>
            <a:r>
              <a:t/>
            </a:r>
            <a:endParaRPr>
              <a:solidFill>
                <a:srgbClr val="221F1F"/>
              </a:solidFill>
              <a:latin typeface="Netflix Sans Light"/>
              <a:ea typeface="Netflix Sans Light"/>
              <a:cs typeface="Netflix Sans Light"/>
              <a:sym typeface="Netflix Sans Light"/>
            </a:endParaRPr>
          </a:p>
          <a:p>
            <a:pPr indent="0" lvl="0" marL="0" rtl="0">
              <a:lnSpc>
                <a:spcPct val="115000"/>
              </a:lnSpc>
              <a:spcBef>
                <a:spcPts val="0"/>
              </a:spcBef>
              <a:spcAft>
                <a:spcPts val="0"/>
              </a:spcAft>
              <a:buClr>
                <a:schemeClr val="dk1"/>
              </a:buClr>
              <a:buSzPts val="1100"/>
              <a:buFont typeface="Arial"/>
              <a:buNone/>
            </a:pPr>
            <a:r>
              <a:t/>
            </a:r>
            <a:endParaRPr>
              <a:solidFill>
                <a:srgbClr val="221F1F"/>
              </a:solidFill>
              <a:latin typeface="Netflix Sans Light"/>
              <a:ea typeface="Netflix Sans Light"/>
              <a:cs typeface="Netflix Sans Light"/>
              <a:sym typeface="Netflix Sans Light"/>
            </a:endParaRPr>
          </a:p>
          <a:p>
            <a:pPr indent="-317500" lvl="0" marL="457200" rtl="0">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What interface will a data analyst use to chart a few combined queries into a business report?</a:t>
            </a:r>
            <a:endParaRPr>
              <a:solidFill>
                <a:srgbClr val="221F1F"/>
              </a:solidFill>
              <a:latin typeface="Netflix Sans Light"/>
              <a:ea typeface="Netflix Sans Light"/>
              <a:cs typeface="Netflix Sans Light"/>
              <a:sym typeface="Netflix Sans Light"/>
            </a:endParaRPr>
          </a:p>
          <a:p>
            <a:pPr indent="-317500" lvl="0" marL="457200" rtl="0">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How will a data engineer write code that a reliability engineer can help ensure runs every hour?</a:t>
            </a:r>
            <a:endParaRPr>
              <a:solidFill>
                <a:srgbClr val="221F1F"/>
              </a:solidFill>
              <a:latin typeface="Netflix Sans Light"/>
              <a:ea typeface="Netflix Sans Light"/>
              <a:cs typeface="Netflix Sans Light"/>
              <a:sym typeface="Netflix Sans Light"/>
            </a:endParaRPr>
          </a:p>
          <a:p>
            <a:pPr indent="-317500" lvl="0" marL="457200" rtl="0">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How will a machine learning developer encapsulate a model iteration their colleagues can reuse?</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p:txBody>
      </p:sp>
      <p:sp>
        <p:nvSpPr>
          <p:cNvPr id="98" name="Google Shape;98;p35"/>
          <p:cNvSpPr txBox="1"/>
          <p:nvPr/>
        </p:nvSpPr>
        <p:spPr>
          <a:xfrm>
            <a:off x="1351725" y="707175"/>
            <a:ext cx="59622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A few questions we had.</a:t>
            </a:r>
            <a:endParaRPr b="1" sz="3200">
              <a:solidFill>
                <a:srgbClr val="221F1F"/>
              </a:solidFill>
              <a:latin typeface="Netflix Sans"/>
              <a:ea typeface="Netflix Sans"/>
              <a:cs typeface="Netflix Sans"/>
              <a:sym typeface="Netflix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2" name="Shape 102"/>
        <p:cNvGrpSpPr/>
        <p:nvPr/>
      </p:nvGrpSpPr>
      <p:grpSpPr>
        <a:xfrm>
          <a:off x="0" y="0"/>
          <a:ext cx="0" cy="0"/>
          <a:chOff x="0" y="0"/>
          <a:chExt cx="0" cy="0"/>
        </a:xfrm>
      </p:grpSpPr>
      <p:pic>
        <p:nvPicPr>
          <p:cNvPr id="103" name="Google Shape;103;p36"/>
          <p:cNvPicPr preferRelativeResize="0"/>
          <p:nvPr/>
        </p:nvPicPr>
        <p:blipFill>
          <a:blip r:embed="rId3">
            <a:alphaModFix/>
          </a:blip>
          <a:stretch>
            <a:fillRect/>
          </a:stretch>
        </p:blipFill>
        <p:spPr>
          <a:xfrm>
            <a:off x="0" y="-2"/>
            <a:ext cx="5806732" cy="5143500"/>
          </a:xfrm>
          <a:prstGeom prst="rect">
            <a:avLst/>
          </a:prstGeom>
          <a:noFill/>
          <a:ln>
            <a:noFill/>
          </a:ln>
        </p:spPr>
      </p:pic>
      <p:sp>
        <p:nvSpPr>
          <p:cNvPr id="104" name="Google Shape;104;p36"/>
          <p:cNvSpPr txBox="1"/>
          <p:nvPr/>
        </p:nvSpPr>
        <p:spPr>
          <a:xfrm>
            <a:off x="6152525" y="595500"/>
            <a:ext cx="2607300" cy="357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200">
                <a:solidFill>
                  <a:srgbClr val="221F1F"/>
                </a:solidFill>
                <a:latin typeface="Netflix Sans"/>
                <a:ea typeface="Netflix Sans"/>
                <a:cs typeface="Netflix Sans"/>
                <a:sym typeface="Netflix Sans"/>
              </a:rPr>
              <a:t>N</a:t>
            </a:r>
            <a:r>
              <a:rPr b="1" lang="en" sz="3200">
                <a:solidFill>
                  <a:srgbClr val="221F1F"/>
                </a:solidFill>
                <a:latin typeface="Netflix Sans"/>
                <a:ea typeface="Netflix Sans"/>
                <a:cs typeface="Netflix Sans"/>
                <a:sym typeface="Netflix Sans"/>
              </a:rPr>
              <a:t>otebooks.</a:t>
            </a:r>
            <a:endParaRPr b="1" sz="3200">
              <a:solidFill>
                <a:srgbClr val="221F1F"/>
              </a:solidFill>
              <a:latin typeface="Netflix Sans"/>
              <a:ea typeface="Netflix Sans"/>
              <a:cs typeface="Netflix Sans"/>
              <a:sym typeface="Netflix Sans"/>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Shareable</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Easy to Read</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Documentation with Code</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Outputs as Reports</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Familiar Interface</a:t>
            </a:r>
            <a:endParaRPr>
              <a:solidFill>
                <a:srgbClr val="221F1F"/>
              </a:solidFill>
              <a:latin typeface="Netflix Sans Light"/>
              <a:ea typeface="Netflix Sans Light"/>
              <a:cs typeface="Netflix Sans Light"/>
              <a:sym typeface="Netflix Sans Light"/>
            </a:endParaRPr>
          </a:p>
          <a:p>
            <a:pPr indent="-317500" lvl="0" marL="457200" rtl="0" algn="l">
              <a:lnSpc>
                <a:spcPct val="115000"/>
              </a:lnSpc>
              <a:spcBef>
                <a:spcPts val="0"/>
              </a:spcBef>
              <a:spcAft>
                <a:spcPts val="0"/>
              </a:spcAft>
              <a:buClr>
                <a:srgbClr val="221F1F"/>
              </a:buClr>
              <a:buSzPts val="1400"/>
              <a:buFont typeface="Netflix Sans Light"/>
              <a:buChar char="●"/>
            </a:pPr>
            <a:r>
              <a:rPr lang="en">
                <a:solidFill>
                  <a:srgbClr val="221F1F"/>
                </a:solidFill>
                <a:latin typeface="Netflix Sans Light"/>
                <a:ea typeface="Netflix Sans Light"/>
                <a:cs typeface="Netflix Sans Light"/>
                <a:sym typeface="Netflix Sans Light"/>
              </a:rPr>
              <a:t>Multi-Language</a:t>
            </a:r>
            <a:endParaRPr>
              <a:solidFill>
                <a:srgbClr val="221F1F"/>
              </a:solidFill>
              <a:latin typeface="Netflix Sans Light"/>
              <a:ea typeface="Netflix Sans Light"/>
              <a:cs typeface="Netflix Sans Light"/>
              <a:sym typeface="Netflix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8" name="Shape 108"/>
        <p:cNvGrpSpPr/>
        <p:nvPr/>
      </p:nvGrpSpPr>
      <p:grpSpPr>
        <a:xfrm>
          <a:off x="0" y="0"/>
          <a:ext cx="0" cy="0"/>
          <a:chOff x="0" y="0"/>
          <a:chExt cx="0" cy="0"/>
        </a:xfrm>
      </p:grpSpPr>
      <p:pic>
        <p:nvPicPr>
          <p:cNvPr id="109" name="Google Shape;109;p37"/>
          <p:cNvPicPr preferRelativeResize="0"/>
          <p:nvPr/>
        </p:nvPicPr>
        <p:blipFill rotWithShape="1">
          <a:blip r:embed="rId3">
            <a:alphaModFix/>
          </a:blip>
          <a:srcRect b="0" l="0" r="0" t="0"/>
          <a:stretch/>
        </p:blipFill>
        <p:spPr>
          <a:xfrm>
            <a:off x="4114300" y="1234900"/>
            <a:ext cx="5029699" cy="3355725"/>
          </a:xfrm>
          <a:prstGeom prst="rect">
            <a:avLst/>
          </a:prstGeom>
          <a:noFill/>
          <a:ln>
            <a:noFill/>
          </a:ln>
        </p:spPr>
      </p:pic>
      <p:sp>
        <p:nvSpPr>
          <p:cNvPr id="110" name="Google Shape;110;p37"/>
          <p:cNvSpPr txBox="1"/>
          <p:nvPr/>
        </p:nvSpPr>
        <p:spPr>
          <a:xfrm>
            <a:off x="1197450" y="1460100"/>
            <a:ext cx="4413600" cy="313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221F1F"/>
                </a:solidFill>
                <a:latin typeface="Netflix Sans Light"/>
                <a:ea typeface="Netflix Sans Light"/>
                <a:cs typeface="Netflix Sans Light"/>
                <a:sym typeface="Netflix Sans Light"/>
              </a:rPr>
              <a:t>We think notebooks will be the common interface for our users.</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rPr lang="en">
                <a:solidFill>
                  <a:srgbClr val="221F1F"/>
                </a:solidFill>
                <a:latin typeface="Netflix Sans Light"/>
                <a:ea typeface="Netflix Sans Light"/>
                <a:cs typeface="Netflix Sans Light"/>
                <a:sym typeface="Netflix Sans Light"/>
              </a:rPr>
              <a:t>We’ve invested in notebook infrastructure for developing shareable analysis resulting in many thousands of user notebooks.</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rPr lang="en">
                <a:solidFill>
                  <a:srgbClr val="221F1F"/>
                </a:solidFill>
                <a:latin typeface="Netflix Sans Light"/>
                <a:ea typeface="Netflix Sans Light"/>
                <a:cs typeface="Netflix Sans Light"/>
                <a:sym typeface="Netflix Sans Light"/>
              </a:rPr>
              <a:t>Oh, and we’re moving </a:t>
            </a:r>
            <a:r>
              <a:rPr b="1" lang="en">
                <a:solidFill>
                  <a:srgbClr val="E50914"/>
                </a:solidFill>
                <a:latin typeface="Netflix Sans"/>
                <a:ea typeface="Netflix Sans"/>
                <a:cs typeface="Netflix Sans"/>
                <a:sym typeface="Netflix Sans"/>
              </a:rPr>
              <a:t>10,000</a:t>
            </a:r>
            <a:r>
              <a:rPr lang="en">
                <a:solidFill>
                  <a:srgbClr val="221F1F"/>
                </a:solidFill>
                <a:latin typeface="Netflix Sans Light"/>
                <a:ea typeface="Netflix Sans Light"/>
                <a:cs typeface="Netflix Sans Light"/>
                <a:sym typeface="Netflix Sans Light"/>
              </a:rPr>
              <a:t> jobs which</a:t>
            </a:r>
            <a:endParaRPr>
              <a:solidFill>
                <a:srgbClr val="221F1F"/>
              </a:solidFill>
              <a:latin typeface="Netflix Sans Light"/>
              <a:ea typeface="Netflix Sans Light"/>
              <a:cs typeface="Netflix Sans Light"/>
              <a:sym typeface="Netflix Sans Light"/>
            </a:endParaRPr>
          </a:p>
          <a:p>
            <a:pPr indent="0" lvl="0" marL="0" rtl="0" algn="l">
              <a:lnSpc>
                <a:spcPct val="115000"/>
              </a:lnSpc>
              <a:spcBef>
                <a:spcPts val="0"/>
              </a:spcBef>
              <a:spcAft>
                <a:spcPts val="0"/>
              </a:spcAft>
              <a:buNone/>
            </a:pPr>
            <a:r>
              <a:rPr lang="en">
                <a:solidFill>
                  <a:srgbClr val="221F1F"/>
                </a:solidFill>
                <a:latin typeface="Netflix Sans Light"/>
                <a:ea typeface="Netflix Sans Light"/>
                <a:cs typeface="Netflix Sans Light"/>
                <a:sym typeface="Netflix Sans Light"/>
              </a:rPr>
              <a:t>produce upwards of </a:t>
            </a:r>
            <a:r>
              <a:rPr b="1" lang="en">
                <a:solidFill>
                  <a:srgbClr val="E50914"/>
                </a:solidFill>
                <a:latin typeface="Netflix Sans"/>
                <a:ea typeface="Netflix Sans"/>
                <a:cs typeface="Netflix Sans"/>
                <a:sym typeface="Netflix Sans"/>
              </a:rPr>
              <a:t>150,000</a:t>
            </a:r>
            <a:r>
              <a:rPr lang="en">
                <a:solidFill>
                  <a:srgbClr val="221F1F"/>
                </a:solidFill>
                <a:latin typeface="Netflix Sans Light"/>
                <a:ea typeface="Netflix Sans Light"/>
                <a:cs typeface="Netflix Sans Light"/>
                <a:sym typeface="Netflix Sans Light"/>
              </a:rPr>
              <a:t> queries a day to notebooks.</a:t>
            </a:r>
            <a:endParaRPr>
              <a:solidFill>
                <a:srgbClr val="221F1F"/>
              </a:solidFill>
              <a:latin typeface="Netflix Sans Light"/>
              <a:ea typeface="Netflix Sans Light"/>
              <a:cs typeface="Netflix Sans Light"/>
              <a:sym typeface="Netflix Sans Light"/>
            </a:endParaRPr>
          </a:p>
        </p:txBody>
      </p:sp>
      <p:sp>
        <p:nvSpPr>
          <p:cNvPr id="111" name="Google Shape;111;p37"/>
          <p:cNvSpPr txBox="1"/>
          <p:nvPr/>
        </p:nvSpPr>
        <p:spPr>
          <a:xfrm>
            <a:off x="1351725" y="707175"/>
            <a:ext cx="59622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221F1F"/>
                </a:solidFill>
                <a:latin typeface="Netflix Sans"/>
                <a:ea typeface="Netflix Sans"/>
                <a:cs typeface="Netflix Sans"/>
                <a:sym typeface="Netflix Sans"/>
              </a:rPr>
              <a:t>A strategic bet!</a:t>
            </a:r>
            <a:endParaRPr b="1" sz="3200">
              <a:solidFill>
                <a:srgbClr val="221F1F"/>
              </a:solidFill>
              <a:latin typeface="Netflix Sans"/>
              <a:ea typeface="Netflix Sans"/>
              <a:cs typeface="Netflix Sans"/>
              <a:sym typeface="Netflix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F5F1"/>
        </a:solidFill>
      </p:bgPr>
    </p:bg>
    <p:spTree>
      <p:nvGrpSpPr>
        <p:cNvPr id="115" name="Shape 115"/>
        <p:cNvGrpSpPr/>
        <p:nvPr/>
      </p:nvGrpSpPr>
      <p:grpSpPr>
        <a:xfrm>
          <a:off x="0" y="0"/>
          <a:ext cx="0" cy="0"/>
          <a:chOff x="0" y="0"/>
          <a:chExt cx="0" cy="0"/>
        </a:xfrm>
      </p:grpSpPr>
      <p:pic>
        <p:nvPicPr>
          <p:cNvPr id="116" name="Google Shape;116;p38"/>
          <p:cNvPicPr preferRelativeResize="0"/>
          <p:nvPr/>
        </p:nvPicPr>
        <p:blipFill>
          <a:blip r:embed="rId3">
            <a:alphaModFix/>
          </a:blip>
          <a:stretch>
            <a:fillRect/>
          </a:stretch>
        </p:blipFill>
        <p:spPr>
          <a:xfrm>
            <a:off x="0" y="0"/>
            <a:ext cx="9143993" cy="5143500"/>
          </a:xfrm>
          <a:prstGeom prst="rect">
            <a:avLst/>
          </a:prstGeom>
          <a:noFill/>
          <a:ln>
            <a:noFill/>
          </a:ln>
        </p:spPr>
      </p:pic>
      <p:pic>
        <p:nvPicPr>
          <p:cNvPr descr="Netflix_Logo_RGB.png" id="117" name="Google Shape;117;p38"/>
          <p:cNvPicPr preferRelativeResize="0"/>
          <p:nvPr/>
        </p:nvPicPr>
        <p:blipFill>
          <a:blip r:embed="rId4">
            <a:alphaModFix/>
          </a:blip>
          <a:stretch>
            <a:fillRect/>
          </a:stretch>
        </p:blipFill>
        <p:spPr>
          <a:xfrm>
            <a:off x="7190988" y="4132667"/>
            <a:ext cx="1296570" cy="729299"/>
          </a:xfrm>
          <a:prstGeom prst="rect">
            <a:avLst/>
          </a:prstGeom>
          <a:noFill/>
          <a:ln>
            <a:noFill/>
          </a:ln>
        </p:spPr>
      </p:pic>
      <p:sp>
        <p:nvSpPr>
          <p:cNvPr id="118" name="Google Shape;118;p38"/>
          <p:cNvSpPr txBox="1"/>
          <p:nvPr>
            <p:ph idx="4294967295" type="ctrTitle"/>
          </p:nvPr>
        </p:nvSpPr>
        <p:spPr>
          <a:xfrm>
            <a:off x="650675" y="1444575"/>
            <a:ext cx="4539900" cy="11598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500">
                <a:solidFill>
                  <a:srgbClr val="221F1F"/>
                </a:solidFill>
                <a:latin typeface="Arial"/>
                <a:ea typeface="Arial"/>
                <a:cs typeface="Arial"/>
                <a:sym typeface="Arial"/>
              </a:rPr>
              <a:t>Headline</a:t>
            </a:r>
            <a:endParaRPr sz="5500">
              <a:solidFill>
                <a:srgbClr val="221F1F"/>
              </a:solidFill>
              <a:latin typeface="Arial"/>
              <a:ea typeface="Arial"/>
              <a:cs typeface="Arial"/>
              <a:sym typeface="Arial"/>
            </a:endParaRPr>
          </a:p>
        </p:txBody>
      </p:sp>
      <p:sp>
        <p:nvSpPr>
          <p:cNvPr id="119" name="Google Shape;119;p38"/>
          <p:cNvSpPr/>
          <p:nvPr/>
        </p:nvSpPr>
        <p:spPr>
          <a:xfrm>
            <a:off x="650675" y="1929150"/>
            <a:ext cx="4610527" cy="2431641"/>
          </a:xfrm>
          <a:prstGeom prst="rect">
            <a:avLst/>
          </a:prstGeom>
        </p:spPr>
        <p:txBody>
          <a:bodyPr>
            <a:prstTxWarp prst="textPlain"/>
          </a:bodyPr>
          <a:lstStyle/>
          <a:p>
            <a:pPr lvl="0" algn="ctr"/>
            <a:r>
              <a:rPr b="1" i="0">
                <a:ln cap="flat" cmpd="sng" w="9525">
                  <a:solidFill>
                    <a:srgbClr val="F5F5F1"/>
                  </a:solidFill>
                  <a:prstDash val="solid"/>
                  <a:round/>
                  <a:headEnd len="sm" w="sm" type="none"/>
                  <a:tailEnd len="sm" w="sm" type="none"/>
                </a:ln>
                <a:noFill/>
                <a:latin typeface="Netflix Sans"/>
              </a:rPr>
              <a:t>Woes To </a:t>
            </a:r>
            <a:br>
              <a:rPr b="1" i="0">
                <a:ln cap="flat" cmpd="sng" w="9525">
                  <a:solidFill>
                    <a:srgbClr val="F5F5F1"/>
                  </a:solidFill>
                  <a:prstDash val="solid"/>
                  <a:round/>
                  <a:headEnd len="sm" w="sm" type="none"/>
                  <a:tailEnd len="sm" w="sm" type="none"/>
                </a:ln>
                <a:noFill/>
                <a:latin typeface="Netflix Sans"/>
              </a:rPr>
            </a:br>
            <a:r>
              <a:rPr b="1" i="0">
                <a:ln cap="flat" cmpd="sng" w="9525">
                  <a:solidFill>
                    <a:srgbClr val="F5F5F1"/>
                  </a:solidFill>
                  <a:prstDash val="solid"/>
                  <a:round/>
                  <a:headEnd len="sm" w="sm" type="none"/>
                  <a:tailEnd len="sm" w="sm" type="none"/>
                </a:ln>
                <a:noFill/>
                <a:latin typeface="Netflix Sans"/>
              </a:rPr>
              <a:t>Wins</a:t>
            </a:r>
          </a:p>
        </p:txBody>
      </p:sp>
      <p:sp>
        <p:nvSpPr>
          <p:cNvPr id="120" name="Google Shape;120;p38"/>
          <p:cNvSpPr txBox="1"/>
          <p:nvPr>
            <p:ph idx="4294967295" type="ctrTitle"/>
          </p:nvPr>
        </p:nvSpPr>
        <p:spPr>
          <a:xfrm>
            <a:off x="545475" y="1387900"/>
            <a:ext cx="5149200" cy="45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rgbClr val="F5F5F1"/>
                </a:solidFill>
              </a:rPr>
              <a:t>Flipping Notebook</a:t>
            </a:r>
            <a:endParaRPr sz="2500">
              <a:solidFill>
                <a:srgbClr val="F5F5F1"/>
              </a:solidFill>
              <a:latin typeface="Netflix Sans"/>
              <a:ea typeface="Netflix Sans"/>
              <a:cs typeface="Netflix Sans"/>
              <a:sym typeface="Netflix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39"/>
          <p:cNvSpPr txBox="1"/>
          <p:nvPr>
            <p:ph idx="4294967295" type="ctrTitle"/>
          </p:nvPr>
        </p:nvSpPr>
        <p:spPr>
          <a:xfrm>
            <a:off x="1090850" y="1317217"/>
            <a:ext cx="7772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solidFill>
                  <a:srgbClr val="221F1F"/>
                </a:solidFill>
              </a:rPr>
              <a:t>Notebook Challenges</a:t>
            </a:r>
            <a:endParaRPr sz="4200">
              <a:solidFill>
                <a:srgbClr val="221F1F"/>
              </a:solidFill>
              <a:latin typeface="Netflix Sans"/>
              <a:ea typeface="Netflix Sans"/>
              <a:cs typeface="Netflix Sans"/>
              <a:sym typeface="Netflix Sans"/>
            </a:endParaRPr>
          </a:p>
        </p:txBody>
      </p:sp>
      <p:pic>
        <p:nvPicPr>
          <p:cNvPr descr="Netflix_Logo_RGB.png" id="126" name="Google Shape;126;p39"/>
          <p:cNvPicPr preferRelativeResize="0"/>
          <p:nvPr/>
        </p:nvPicPr>
        <p:blipFill>
          <a:blip r:embed="rId3">
            <a:alphaModFix/>
          </a:blip>
          <a:stretch>
            <a:fillRect/>
          </a:stretch>
        </p:blipFill>
        <p:spPr>
          <a:xfrm>
            <a:off x="7158700" y="4015192"/>
            <a:ext cx="1296570" cy="729299"/>
          </a:xfrm>
          <a:prstGeom prst="rect">
            <a:avLst/>
          </a:prstGeom>
          <a:noFill/>
          <a:ln>
            <a:noFill/>
          </a:ln>
        </p:spPr>
      </p:pic>
      <p:sp>
        <p:nvSpPr>
          <p:cNvPr id="127" name="Google Shape;127;p39"/>
          <p:cNvSpPr txBox="1"/>
          <p:nvPr/>
        </p:nvSpPr>
        <p:spPr>
          <a:xfrm>
            <a:off x="1074150" y="4015194"/>
            <a:ext cx="5255400" cy="545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sz="1500">
              <a:solidFill>
                <a:srgbClr val="221F1F"/>
              </a:solidFill>
              <a:latin typeface="Netflix Sans Light"/>
              <a:ea typeface="Netflix Sans Light"/>
              <a:cs typeface="Netflix Sans Light"/>
              <a:sym typeface="Netflix Sans Light"/>
            </a:endParaRPr>
          </a:p>
          <a:p>
            <a:pPr indent="0" lvl="0" marL="0" rtl="0">
              <a:spcBef>
                <a:spcPts val="0"/>
              </a:spcBef>
              <a:spcAft>
                <a:spcPts val="0"/>
              </a:spcAft>
              <a:buNone/>
            </a:pPr>
            <a:r>
              <a:rPr lang="en" sz="1500">
                <a:solidFill>
                  <a:srgbClr val="221F1F"/>
                </a:solidFill>
                <a:latin typeface="Netflix Sans Light"/>
                <a:ea typeface="Netflix Sans Light"/>
                <a:cs typeface="Netflix Sans Light"/>
                <a:sym typeface="Netflix Sans Light"/>
              </a:rPr>
              <a:t>When did we change that notebook? </a:t>
            </a:r>
            <a:endParaRPr sz="1500">
              <a:solidFill>
                <a:srgbClr val="221F1F"/>
              </a:solidFill>
              <a:latin typeface="Netflix Sans Light"/>
              <a:ea typeface="Netflix Sans Light"/>
              <a:cs typeface="Netflix Sans Light"/>
              <a:sym typeface="Netflix Sans Light"/>
            </a:endParaRPr>
          </a:p>
        </p:txBody>
      </p:sp>
      <p:cxnSp>
        <p:nvCxnSpPr>
          <p:cNvPr id="128" name="Google Shape;128;p39"/>
          <p:cNvCxnSpPr/>
          <p:nvPr/>
        </p:nvCxnSpPr>
        <p:spPr>
          <a:xfrm>
            <a:off x="1074150" y="4179475"/>
            <a:ext cx="1200" cy="361200"/>
          </a:xfrm>
          <a:prstGeom prst="straightConnector1">
            <a:avLst/>
          </a:prstGeom>
          <a:noFill/>
          <a:ln cap="flat" cmpd="sng" w="19050">
            <a:solidFill>
              <a:srgbClr val="E50914"/>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Netflix Presentation Stack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tflix Presentation Stack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